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8719800" cy="25271413"/>
  <p:notesSz cx="6858000" cy="9144000"/>
  <p:defaultTextStyle>
    <a:defPPr>
      <a:defRPr lang="cs-CZ"/>
    </a:defPPr>
    <a:lvl1pPr marL="0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1pPr>
    <a:lvl2pPr marL="1019510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2pPr>
    <a:lvl3pPr marL="2039021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3pPr>
    <a:lvl4pPr marL="3058531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4pPr>
    <a:lvl5pPr marL="4078041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5pPr>
    <a:lvl6pPr marL="5097551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6pPr>
    <a:lvl7pPr marL="6117062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7pPr>
    <a:lvl8pPr marL="7136572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8pPr>
    <a:lvl9pPr marL="8156082" algn="l" defTabSz="2039021" rtl="0" eaLnBrk="1" latinLnBrk="0" hangingPunct="1">
      <a:defRPr sz="40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4" d="100"/>
          <a:sy n="24" d="100"/>
        </p:scale>
        <p:origin x="2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6E93D-6272-467F-9AA4-2CE84071A991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43000"/>
            <a:ext cx="228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AD5B3-AEB1-40E1-A314-744F7603A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8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1pPr>
    <a:lvl2pPr marL="1019510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2pPr>
    <a:lvl3pPr marL="2039021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3pPr>
    <a:lvl4pPr marL="3058531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4pPr>
    <a:lvl5pPr marL="4078041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5pPr>
    <a:lvl6pPr marL="5097551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6pPr>
    <a:lvl7pPr marL="6117062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7pPr>
    <a:lvl8pPr marL="7136572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8pPr>
    <a:lvl9pPr marL="8156082" algn="l" defTabSz="2039021" rtl="0" eaLnBrk="1" latinLnBrk="0" hangingPunct="1">
      <a:defRPr sz="2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286000" y="1143000"/>
            <a:ext cx="22860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6EEC8-667F-4E4E-A23E-B8CFE77B33A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48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985" y="4135856"/>
            <a:ext cx="15911830" cy="8798196"/>
          </a:xfrm>
        </p:spPr>
        <p:txBody>
          <a:bodyPr anchor="b"/>
          <a:lstStyle>
            <a:lvl1pPr algn="ctr">
              <a:defRPr sz="12283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13273344"/>
            <a:ext cx="14039850" cy="6101406"/>
          </a:xfrm>
        </p:spPr>
        <p:txBody>
          <a:bodyPr/>
          <a:lstStyle>
            <a:lvl1pPr marL="0" indent="0" algn="ctr">
              <a:buNone/>
              <a:defRPr sz="4913"/>
            </a:lvl1pPr>
            <a:lvl2pPr marL="935980" indent="0" algn="ctr">
              <a:buNone/>
              <a:defRPr sz="4094"/>
            </a:lvl2pPr>
            <a:lvl3pPr marL="1871960" indent="0" algn="ctr">
              <a:buNone/>
              <a:defRPr sz="3685"/>
            </a:lvl3pPr>
            <a:lvl4pPr marL="2807940" indent="0" algn="ctr">
              <a:buNone/>
              <a:defRPr sz="3276"/>
            </a:lvl4pPr>
            <a:lvl5pPr marL="3743919" indent="0" algn="ctr">
              <a:buNone/>
              <a:defRPr sz="3276"/>
            </a:lvl5pPr>
            <a:lvl6pPr marL="4679899" indent="0" algn="ctr">
              <a:buNone/>
              <a:defRPr sz="3276"/>
            </a:lvl6pPr>
            <a:lvl7pPr marL="5615879" indent="0" algn="ctr">
              <a:buNone/>
              <a:defRPr sz="3276"/>
            </a:lvl7pPr>
            <a:lvl8pPr marL="6551859" indent="0" algn="ctr">
              <a:buNone/>
              <a:defRPr sz="3276"/>
            </a:lvl8pPr>
            <a:lvl9pPr marL="7487839" indent="0" algn="ctr">
              <a:buNone/>
              <a:defRPr sz="3276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75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80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1345469"/>
            <a:ext cx="4036457" cy="214163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1345469"/>
            <a:ext cx="11875373" cy="2141635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2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8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6300311"/>
            <a:ext cx="16145828" cy="10512204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16911964"/>
            <a:ext cx="16145828" cy="5528120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7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6727344"/>
            <a:ext cx="7955915" cy="160344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6727344"/>
            <a:ext cx="7955915" cy="1603447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9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345474"/>
            <a:ext cx="16145828" cy="48846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6195008"/>
            <a:ext cx="7919352" cy="3036078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9231086"/>
            <a:ext cx="7919352" cy="1357753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6195008"/>
            <a:ext cx="7958353" cy="3036078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9231086"/>
            <a:ext cx="7958353" cy="1357753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37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12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684761"/>
            <a:ext cx="6037623" cy="5896663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3638621"/>
            <a:ext cx="9476899" cy="17959083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7581424"/>
            <a:ext cx="6037623" cy="14045526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3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684761"/>
            <a:ext cx="6037623" cy="5896663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3638621"/>
            <a:ext cx="9476899" cy="17959083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7581424"/>
            <a:ext cx="6037623" cy="14045526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17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1345474"/>
            <a:ext cx="16145828" cy="4884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6727344"/>
            <a:ext cx="16145828" cy="1603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23422861"/>
            <a:ext cx="4211955" cy="1345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42656-E90A-4759-9F68-27C594C7C283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23422861"/>
            <a:ext cx="6317933" cy="1345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23422861"/>
            <a:ext cx="4211955" cy="1345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975B-0B1D-4D7E-985A-4491E26A5F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06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Zaoblený obdélník 15">
            <a:extLst>
              <a:ext uri="{FF2B5EF4-FFF2-40B4-BE49-F238E27FC236}">
                <a16:creationId xmlns:a16="http://schemas.microsoft.com/office/drawing/2014/main" id="{D6929738-B390-4388-A6CD-5D6999241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18" y="315726"/>
            <a:ext cx="17687089" cy="4208668"/>
          </a:xfrm>
          <a:prstGeom prst="roundRect">
            <a:avLst>
              <a:gd name="adj" fmla="val 6606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381500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8150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815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815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815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087" name="Zaoblený obdélník 13">
            <a:extLst>
              <a:ext uri="{FF2B5EF4-FFF2-40B4-BE49-F238E27FC236}">
                <a16:creationId xmlns:a16="http://schemas.microsoft.com/office/drawing/2014/main" id="{BA1D153C-39FF-4FD2-94CA-94016612F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51" y="4904219"/>
            <a:ext cx="17557421" cy="19671804"/>
          </a:xfrm>
          <a:prstGeom prst="roundRect">
            <a:avLst>
              <a:gd name="adj" fmla="val 1403"/>
            </a:avLst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lIns="36006" tIns="18003" rIns="36006" bIns="18003"/>
          <a:lstStyle>
            <a:lvl1pPr defTabSz="4381500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8150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815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815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815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815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  <p:sp>
        <p:nvSpPr>
          <p:cNvPr id="2088" name="Text Box 5">
            <a:extLst>
              <a:ext uri="{FF2B5EF4-FFF2-40B4-BE49-F238E27FC236}">
                <a16:creationId xmlns:a16="http://schemas.microsoft.com/office/drawing/2014/main" id="{1F7655CF-ADA3-40B6-829B-5FB0B5B8D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264" y="1188747"/>
            <a:ext cx="16484486" cy="114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6" tIns="18003" rIns="36006" bIns="18003" anchor="t">
            <a:spAutoFit/>
          </a:bodyPr>
          <a:lstStyle>
            <a:lvl1pPr defTabSz="4321175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89" name="Text Box 6">
            <a:extLst>
              <a:ext uri="{FF2B5EF4-FFF2-40B4-BE49-F238E27FC236}">
                <a16:creationId xmlns:a16="http://schemas.microsoft.com/office/drawing/2014/main" id="{864A7EBF-A880-44CC-AAEB-2A0AF96BA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264" y="11527283"/>
            <a:ext cx="5217261" cy="38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6" tIns="18003" rIns="36006" bIns="18003">
            <a:spAutoFit/>
          </a:bodyPr>
          <a:lstStyle>
            <a:lvl1pPr defTabSz="4321175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091" name="Text Box 9">
            <a:extLst>
              <a:ext uri="{FF2B5EF4-FFF2-40B4-BE49-F238E27FC236}">
                <a16:creationId xmlns:a16="http://schemas.microsoft.com/office/drawing/2014/main" id="{382A8566-B7CB-456B-8FC9-52B99CEC2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3427" y="9571777"/>
            <a:ext cx="5153509" cy="38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6" tIns="18003" rIns="36006" bIns="18003">
            <a:spAutoFit/>
          </a:bodyPr>
          <a:lstStyle>
            <a:lvl1pPr defTabSz="4321175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FontTx/>
              <a:buNone/>
            </a:pPr>
            <a:endParaRPr lang="cs-CZ" altLang="cs-CZ" sz="2400" b="1"/>
          </a:p>
        </p:txBody>
      </p:sp>
      <p:sp>
        <p:nvSpPr>
          <p:cNvPr id="2092" name="Text Box 10">
            <a:extLst>
              <a:ext uri="{FF2B5EF4-FFF2-40B4-BE49-F238E27FC236}">
                <a16:creationId xmlns:a16="http://schemas.microsoft.com/office/drawing/2014/main" id="{BBC323F3-D755-4859-B8B1-5D06F4D90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628" y="6824724"/>
            <a:ext cx="5221933" cy="38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6" tIns="18003" rIns="36006" bIns="18003">
            <a:spAutoFit/>
          </a:bodyPr>
          <a:lstStyle>
            <a:lvl1pPr marL="571500" indent="-571500" defTabSz="4321175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5000"/>
              </a:lnSpc>
              <a:spcBef>
                <a:spcPct val="0"/>
              </a:spcBef>
              <a:spcAft>
                <a:spcPts val="777"/>
              </a:spcAft>
            </a:pPr>
            <a:endParaRPr lang="cs-CZ" altLang="cs-CZ" sz="2400"/>
          </a:p>
        </p:txBody>
      </p:sp>
      <p:sp>
        <p:nvSpPr>
          <p:cNvPr id="2095" name="Text Box 9">
            <a:extLst>
              <a:ext uri="{FF2B5EF4-FFF2-40B4-BE49-F238E27FC236}">
                <a16:creationId xmlns:a16="http://schemas.microsoft.com/office/drawing/2014/main" id="{CE8321FF-7AA0-4153-8895-DB52B7BF6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07" y="22367383"/>
            <a:ext cx="15088616" cy="28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6" tIns="18003" rIns="36006" bIns="18003" anchor="t">
            <a:spAutoFit/>
          </a:bodyPr>
          <a:lstStyle>
            <a:lvl1pPr defTabSz="4321175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cs-CZ" altLang="cs-CZ" sz="1600" b="1" dirty="0" smtClean="0"/>
              <a:t>Reference</a:t>
            </a:r>
            <a:endParaRPr lang="cs-CZ" altLang="cs-CZ" sz="1600" dirty="0"/>
          </a:p>
        </p:txBody>
      </p:sp>
      <p:sp>
        <p:nvSpPr>
          <p:cNvPr id="2051" name="Text Box 6">
            <a:extLst>
              <a:ext uri="{FF2B5EF4-FFF2-40B4-BE49-F238E27FC236}">
                <a16:creationId xmlns:a16="http://schemas.microsoft.com/office/drawing/2014/main" id="{E7CEED72-4EE8-4BF6-8FAB-157D94F24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568" y="5602173"/>
            <a:ext cx="4835321" cy="50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6" tIns="18003" rIns="36006" bIns="18003">
            <a:spAutoFit/>
          </a:bodyPr>
          <a:lstStyle>
            <a:lvl1pPr defTabSz="4321175">
              <a:spcBef>
                <a:spcPct val="20000"/>
              </a:spcBef>
              <a:buChar char="•"/>
              <a:defRPr sz="1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FontTx/>
              <a:buNone/>
            </a:pPr>
            <a:r>
              <a:rPr lang="cs-CZ" altLang="cs-CZ" sz="3200" b="1" dirty="0"/>
              <a:t>Úvod</a:t>
            </a:r>
            <a:endParaRPr lang="cs-CZ" altLang="cs-CZ" sz="3200" dirty="0"/>
          </a:p>
        </p:txBody>
      </p:sp>
      <p:sp>
        <p:nvSpPr>
          <p:cNvPr id="2052" name="TextovéPole 5">
            <a:extLst>
              <a:ext uri="{FF2B5EF4-FFF2-40B4-BE49-F238E27FC236}">
                <a16:creationId xmlns:a16="http://schemas.microsoft.com/office/drawing/2014/main" id="{0DFC1EDB-2587-44FB-B2A5-323065FE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69" y="6222973"/>
            <a:ext cx="7990342" cy="557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5502" tIns="17751" rIns="35502" bIns="17751" anchor="t">
            <a:spAutoFit/>
          </a:bodyPr>
          <a:lstStyle/>
          <a:p>
            <a:pPr algn="just"/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Prepulzní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inhibice (PPI)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neurofyziologický jev, při kterém slabý smyslový podnět (prepuls), podprahový pro vyvolání jakékoli reflexní odpovědi, vede ke snížení velikosti reflexní odpovědi vyvolané silným podnětem, který je prezentován o 30-500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později. 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interstimulovém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intervalu (ISI) 100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který odráží ranou fázi pozornostních procesů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somatosenzorické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integrace na podkorové úrovni, se ukázal jako abnormální u pacientů s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Funkčními poruchami hybnosti (FPH) [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1].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rozdíl od PPI při ISI 100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je velikost PPI při delším ISI menší a může být zvýšena pozorností dobrovolně zaměřenou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prepulz [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2].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Předpokládali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jsme, že pozornostní modulace PPI může být u pacientů s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FPH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narušena.</a:t>
            </a:r>
          </a:p>
          <a:p>
            <a:pPr algn="just" eaLnBrk="1" hangingPunct="1"/>
            <a:endParaRPr lang="cs-CZ" altLang="cs-CZ" sz="2400" dirty="0">
              <a:latin typeface="Arial"/>
              <a:cs typeface="Arial"/>
            </a:endParaRPr>
          </a:p>
        </p:txBody>
      </p:sp>
      <p:sp>
        <p:nvSpPr>
          <p:cNvPr id="2053" name="TextovéPole 35">
            <a:extLst>
              <a:ext uri="{FF2B5EF4-FFF2-40B4-BE49-F238E27FC236}">
                <a16:creationId xmlns:a16="http://schemas.microsoft.com/office/drawing/2014/main" id="{18BE5B76-6764-49E3-9323-E8C35F831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14" y="12097282"/>
            <a:ext cx="7941868" cy="114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5502" tIns="17751" rIns="35502" bIns="17751" anchor="t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Posoudit vliv cílené pozornosti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mrkacího reflexu u pacientů s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FPH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zdravých kontrol.</a:t>
            </a:r>
          </a:p>
        </p:txBody>
      </p:sp>
      <p:sp>
        <p:nvSpPr>
          <p:cNvPr id="2064" name="Obdélník 1">
            <a:extLst>
              <a:ext uri="{FF2B5EF4-FFF2-40B4-BE49-F238E27FC236}">
                <a16:creationId xmlns:a16="http://schemas.microsoft.com/office/drawing/2014/main" id="{2FEB3760-C961-43F7-A204-6F86649B8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905" y="9857382"/>
            <a:ext cx="4874151" cy="25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endParaRPr lang="cs-CZ" altLang="cs-CZ" sz="1048"/>
          </a:p>
        </p:txBody>
      </p:sp>
      <p:pic>
        <p:nvPicPr>
          <p:cNvPr id="2068" name="Picture 44" descr="C:\Users\Marek Nykl\AppData\Local\Microsoft\Windows\INetCache\IE\QPIOF4J9\LlubNek-Closed-Envelope[1].png">
            <a:extLst>
              <a:ext uri="{FF2B5EF4-FFF2-40B4-BE49-F238E27FC236}">
                <a16:creationId xmlns:a16="http://schemas.microsoft.com/office/drawing/2014/main" id="{2ACCAB5C-EE85-4A5C-9656-906D054FE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862" y="14380924"/>
            <a:ext cx="94919" cy="9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45" descr="C:\Users\Marek Nykl\AppData\Local\Microsoft\Windows\INetCache\IE\QPIOF4J9\LlubNek-Closed-Envelope[1].png">
            <a:extLst>
              <a:ext uri="{FF2B5EF4-FFF2-40B4-BE49-F238E27FC236}">
                <a16:creationId xmlns:a16="http://schemas.microsoft.com/office/drawing/2014/main" id="{820A1F26-0D93-4461-92F8-48326C424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23051" y="24660253"/>
            <a:ext cx="615154" cy="61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E5C4D18-5DEA-4AA0-ACA4-1E2019858A73}"/>
              </a:ext>
            </a:extLst>
          </p:cNvPr>
          <p:cNvSpPr txBox="1"/>
          <p:nvPr/>
        </p:nvSpPr>
        <p:spPr>
          <a:xfrm flipH="1">
            <a:off x="1158656" y="17326662"/>
            <a:ext cx="177511" cy="211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777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2071" name="TextovéPole 2">
            <a:extLst>
              <a:ext uri="{FF2B5EF4-FFF2-40B4-BE49-F238E27FC236}">
                <a16:creationId xmlns:a16="http://schemas.microsoft.com/office/drawing/2014/main" id="{C11D31E5-07EC-4C2F-A129-704B12E8B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821" y="14030216"/>
            <a:ext cx="184731" cy="19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cs-CZ" altLang="cs-CZ" sz="699" b="1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63F6C48-E794-4023-8C3A-F0D9C1EF47CB}"/>
              </a:ext>
            </a:extLst>
          </p:cNvPr>
          <p:cNvSpPr txBox="1"/>
          <p:nvPr/>
        </p:nvSpPr>
        <p:spPr>
          <a:xfrm>
            <a:off x="772359" y="19061849"/>
            <a:ext cx="8028597" cy="32637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5502" tIns="17751" rIns="35502" bIns="17751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Rozdíl mezi skupinami ve velikosti PPI byl významný (p&lt;0,05) při ISI 100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ale ne při ISI 240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(s nebo bez zaměřené pozornosti na prepuls).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PPI při 100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pacienti snížili reflexní odpověď 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±23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% a zdravé kontrolní osoby o 62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±1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.3%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Nebyla zjištěna významná korelace mezi mírami nemotorických symptomů a velikostí PPI.</a:t>
            </a:r>
          </a:p>
          <a:p>
            <a:pPr algn="just"/>
            <a:endParaRPr lang="en-US" sz="1776" dirty="0">
              <a:latin typeface="Arial"/>
              <a:cs typeface="Arial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42524" y="11817205"/>
            <a:ext cx="4366048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FontTx/>
              <a:buNone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Cíl</a:t>
            </a:r>
            <a:endParaRPr lang="cs-CZ" altLang="cs-CZ" sz="1998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39292" y="16530473"/>
            <a:ext cx="4343373" cy="25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087"/>
          </a:p>
        </p:txBody>
      </p:sp>
      <p:sp>
        <p:nvSpPr>
          <p:cNvPr id="8" name="Obdélník 7"/>
          <p:cNvSpPr/>
          <p:nvPr/>
        </p:nvSpPr>
        <p:spPr>
          <a:xfrm>
            <a:off x="763207" y="808922"/>
            <a:ext cx="17993005" cy="3810215"/>
          </a:xfrm>
          <a:prstGeom prst="rect">
            <a:avLst/>
          </a:prstGeom>
        </p:spPr>
        <p:txBody>
          <a:bodyPr wrap="square" lIns="35502" tIns="17751" rIns="35502" bIns="17751" anchor="t">
            <a:spAutoFit/>
          </a:bodyPr>
          <a:lstStyle/>
          <a:p>
            <a:pPr>
              <a:lnSpc>
                <a:spcPct val="107000"/>
              </a:lnSpc>
              <a:spcAft>
                <a:spcPts val="311"/>
              </a:spcAft>
            </a:pPr>
            <a:r>
              <a:rPr lang="cs-CZ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Prepulzní</a:t>
            </a:r>
            <a:r>
              <a:rPr lang="cs-CZ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inhibice </a:t>
            </a:r>
            <a:r>
              <a:rPr lang="cs-CZ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mrkacího reflexu </a:t>
            </a:r>
            <a:r>
              <a:rPr lang="cs-CZ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pacientů s </a:t>
            </a:r>
            <a:r>
              <a:rPr lang="cs-CZ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funkčními poruchami hybnosti</a:t>
            </a:r>
          </a:p>
          <a:p>
            <a:pPr>
              <a:lnSpc>
                <a:spcPct val="107000"/>
              </a:lnSpc>
              <a:spcAft>
                <a:spcPts val="311"/>
              </a:spcAft>
            </a:pPr>
            <a:endParaRPr lang="cs-CZ" altLang="cs-CZ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311"/>
              </a:spcAft>
            </a:pPr>
            <a:r>
              <a:rPr lang="cs-CZ" altLang="cs-CZ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Lucia </a:t>
            </a: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Nováková</a:t>
            </a:r>
            <a:r>
              <a:rPr lang="cs-CZ" altLang="cs-CZ" sz="28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Petr Sojka </a:t>
            </a:r>
            <a:r>
              <a:rPr lang="cs-CZ" altLang="cs-CZ" sz="28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David Voženílek </a:t>
            </a:r>
            <a:r>
              <a:rPr lang="cs-CZ" altLang="cs-CZ" sz="28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Evžen Růžička </a:t>
            </a:r>
            <a:r>
              <a:rPr lang="cs-CZ" altLang="cs-CZ" sz="28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Tereza </a:t>
            </a:r>
            <a:r>
              <a:rPr lang="cs-CZ" altLang="cs-CZ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Serranová</a:t>
            </a: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280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107000"/>
              </a:lnSpc>
              <a:spcAft>
                <a:spcPts val="311"/>
              </a:spcAft>
            </a:pPr>
            <a:endParaRPr lang="cs-CZ" altLang="cs-CZ" sz="1800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311"/>
              </a:spcAft>
            </a:pPr>
            <a:r>
              <a:rPr lang="cs-CZ" sz="1800" baseline="30000" dirty="0" smtClean="0">
                <a:latin typeface="Arial"/>
                <a:cs typeface="Arial"/>
              </a:rPr>
              <a:t>1</a:t>
            </a:r>
            <a:r>
              <a:rPr lang="cs-CZ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 Neurology and </a:t>
            </a:r>
            <a:r>
              <a:rPr lang="en-GB" sz="18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of Clinical Neuroscience, Charles University in Prague,</a:t>
            </a:r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1st Faculty of Medicine and General University Hospital in </a:t>
            </a:r>
            <a:r>
              <a:rPr lang="en-GB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Prague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Prague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Czech Republic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311"/>
              </a:spcAft>
            </a:pPr>
            <a:r>
              <a:rPr lang="en-GB" sz="1800" baseline="30000" dirty="0">
                <a:latin typeface="Arial"/>
                <a:cs typeface="Arial"/>
              </a:rPr>
              <a:t>2 </a:t>
            </a:r>
            <a:r>
              <a:rPr lang="cs-CZ" sz="1800" dirty="0" err="1">
                <a:latin typeface="Arial"/>
                <a:cs typeface="Arial"/>
              </a:rPr>
              <a:t>Central</a:t>
            </a:r>
            <a:r>
              <a:rPr lang="cs-CZ" sz="1800" dirty="0">
                <a:latin typeface="Arial"/>
                <a:cs typeface="Arial"/>
              </a:rPr>
              <a:t> </a:t>
            </a:r>
            <a:r>
              <a:rPr lang="cs-CZ" sz="1800" dirty="0" err="1">
                <a:latin typeface="Arial"/>
                <a:cs typeface="Arial"/>
              </a:rPr>
              <a:t>European</a:t>
            </a:r>
            <a:r>
              <a:rPr lang="cs-CZ" sz="1800" dirty="0">
                <a:latin typeface="Arial"/>
                <a:cs typeface="Arial"/>
              </a:rPr>
              <a:t> Institute </a:t>
            </a:r>
            <a:r>
              <a:rPr lang="cs-CZ" sz="1800" dirty="0" err="1">
                <a:latin typeface="Arial"/>
                <a:cs typeface="Arial"/>
              </a:rPr>
              <a:t>of</a:t>
            </a:r>
            <a:r>
              <a:rPr lang="cs-CZ" sz="1800" dirty="0">
                <a:latin typeface="Arial"/>
                <a:cs typeface="Arial"/>
              </a:rPr>
              <a:t> Technology, </a:t>
            </a:r>
            <a:r>
              <a:rPr lang="cs-CZ" sz="1800" dirty="0" err="1">
                <a:latin typeface="Arial"/>
                <a:cs typeface="Arial"/>
              </a:rPr>
              <a:t>Faculty</a:t>
            </a:r>
            <a:r>
              <a:rPr lang="cs-CZ" sz="1800" dirty="0">
                <a:latin typeface="Arial"/>
                <a:cs typeface="Arial"/>
              </a:rPr>
              <a:t> </a:t>
            </a:r>
            <a:r>
              <a:rPr lang="cs-CZ" sz="1800" dirty="0" err="1">
                <a:latin typeface="Arial"/>
                <a:cs typeface="Arial"/>
              </a:rPr>
              <a:t>of</a:t>
            </a:r>
            <a:r>
              <a:rPr lang="cs-CZ" sz="1800" dirty="0">
                <a:latin typeface="Arial"/>
                <a:cs typeface="Arial"/>
              </a:rPr>
              <a:t> </a:t>
            </a:r>
            <a:r>
              <a:rPr lang="cs-CZ" sz="1800" dirty="0" err="1">
                <a:latin typeface="Arial"/>
                <a:cs typeface="Arial"/>
              </a:rPr>
              <a:t>Medicine</a:t>
            </a:r>
            <a:r>
              <a:rPr lang="cs-CZ" sz="1800" dirty="0">
                <a:latin typeface="Arial"/>
                <a:cs typeface="Arial"/>
              </a:rPr>
              <a:t>, Masaryk University, Brno, Czech Republic</a:t>
            </a:r>
          </a:p>
          <a:p>
            <a:pPr>
              <a:lnSpc>
                <a:spcPct val="107000"/>
              </a:lnSpc>
              <a:spcAft>
                <a:spcPts val="311"/>
              </a:spcAft>
            </a:pPr>
            <a:endParaRPr lang="cs-CZ" sz="1087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259043" y="17940948"/>
            <a:ext cx="3320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EE58DC9-9615-521A-1B10-A5F9975E2512}"/>
              </a:ext>
            </a:extLst>
          </p:cNvPr>
          <p:cNvSpPr txBox="1"/>
          <p:nvPr/>
        </p:nvSpPr>
        <p:spPr>
          <a:xfrm>
            <a:off x="1309628" y="24735459"/>
            <a:ext cx="2643626" cy="2512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35502" tIns="17751" rIns="35502" bIns="17751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893" dirty="0">
                <a:latin typeface="Arial"/>
                <a:cs typeface="Arial"/>
              </a:rPr>
              <a:t> </a:t>
            </a:r>
            <a:r>
              <a:rPr lang="cs-CZ" sz="1400" dirty="0" err="1">
                <a:latin typeface="Arial"/>
                <a:cs typeface="Arial"/>
              </a:rPr>
              <a:t>lucia.novakova</a:t>
            </a:r>
            <a:r>
              <a:rPr lang="en-GB" sz="1400" dirty="0">
                <a:latin typeface="Arial"/>
                <a:cs typeface="Arial"/>
              </a:rPr>
              <a:t>@vfn.cz</a:t>
            </a:r>
            <a:endParaRPr lang="cs-CZ" sz="1400" dirty="0">
              <a:latin typeface="Arial"/>
              <a:cs typeface="Arial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6167" y="22141662"/>
            <a:ext cx="4462097" cy="24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endParaRPr lang="cs-CZ" sz="999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7839" y="13529717"/>
            <a:ext cx="2944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3207" y="14191205"/>
            <a:ext cx="8387176" cy="47727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Zkoumali jsme vliv slabého elektrického podnětu na ukazováček (prepulz), na velikost mrkacího reflexu vyvolaného elektrickými podněty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přiváděnými k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nervus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supraorbitalis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při ISI 100 a 240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u 34 pacientů s klinicky prokázanou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FPH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(20 žen, věk = 43 ± 12,9 let, trvání nemoci = 4,9 ± 3,15 let, FMDRS = 10,9 ± 7,3) a 29 zdravých kontrolních osob (19 žen, věk = 41,0 ± 10,6 let).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 240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ISI byla hodnocena v relaxovaném stavu a s pozorností zaměřenou na prepulz.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Všechny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subjekty poskytly vlastní hodnocení bolesti, deprese, úzkosti a kognitivních obtíží.</a:t>
            </a: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07839" y="18668928"/>
            <a:ext cx="3781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9259043" y="18656578"/>
            <a:ext cx="8500949" cy="403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Tato studie potvrdila předchozí zjištění o zhoršené PPI mrkacího reflexu 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FPH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což naznačuje abnormální předvědomé zpracování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somatosenzorických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vstupů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časné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podkorové fázi pozornostních procesů zapojených do zpracování výběru informací.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Nezjistili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jsme rozdíly mezi skupinami v modulačním účinku dobrovolně přidělené pozornosti na smyslový podnět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objasnění role shora dolů směřujících účinků pozornosti na PPI 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FPH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zapotřebí větších souborů.</a:t>
            </a:r>
          </a:p>
          <a:p>
            <a:pPr algn="just"/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9330579" y="5524399"/>
            <a:ext cx="8429413" cy="1199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endParaRPr lang="cs-CZ"/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032" y="10795397"/>
            <a:ext cx="9163994" cy="6109331"/>
          </a:xfrm>
          <a:prstGeom prst="rect">
            <a:avLst/>
          </a:prstGeom>
        </p:spPr>
      </p:pic>
      <p:pic>
        <p:nvPicPr>
          <p:cNvPr id="38" name="Obrázek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619" y="5829489"/>
            <a:ext cx="7565332" cy="478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07839" y="22795905"/>
            <a:ext cx="12069003" cy="169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1.   </a:t>
            </a:r>
            <a:r>
              <a:rPr lang="en-US" sz="1600" dirty="0" smtClean="0"/>
              <a:t>Z. </a:t>
            </a:r>
            <a:r>
              <a:rPr lang="en-US" sz="1600" dirty="0" err="1" smtClean="0"/>
              <a:t>Hanzlikova</a:t>
            </a:r>
            <a:r>
              <a:rPr lang="en-US" sz="1600" dirty="0" smtClean="0"/>
              <a:t>, M. </a:t>
            </a:r>
            <a:r>
              <a:rPr lang="en-US" sz="1600" dirty="0" err="1" smtClean="0"/>
              <a:t>Kofler</a:t>
            </a:r>
            <a:r>
              <a:rPr lang="en-US" sz="1600" dirty="0" smtClean="0"/>
              <a:t>, M. Slovak, G. </a:t>
            </a:r>
            <a:r>
              <a:rPr lang="en-US" sz="1600" dirty="0" err="1" smtClean="0"/>
              <a:t>Vechetova</a:t>
            </a:r>
            <a:r>
              <a:rPr lang="en-US" sz="1600" dirty="0" smtClean="0"/>
              <a:t>, A. </a:t>
            </a:r>
            <a:r>
              <a:rPr lang="en-US" sz="1600" dirty="0" err="1" smtClean="0"/>
              <a:t>Fecikova</a:t>
            </a:r>
            <a:r>
              <a:rPr lang="en-US" sz="1600" dirty="0" smtClean="0"/>
              <a:t>, E. </a:t>
            </a:r>
            <a:r>
              <a:rPr lang="cs-CZ" sz="1600" dirty="0" smtClean="0"/>
              <a:t>  </a:t>
            </a:r>
            <a:r>
              <a:rPr lang="en-US" sz="1600" dirty="0" err="1" smtClean="0"/>
              <a:t>Ruzicka</a:t>
            </a:r>
            <a:r>
              <a:rPr lang="en-US" sz="1600" dirty="0" smtClean="0"/>
              <a:t>, J. </a:t>
            </a:r>
            <a:r>
              <a:rPr lang="en-US" sz="1600" dirty="0" err="1" smtClean="0"/>
              <a:t>Valls</a:t>
            </a:r>
            <a:r>
              <a:rPr lang="en-US" sz="1600" dirty="0" smtClean="0"/>
              <a:t>-Sole, M. Edwards, T. </a:t>
            </a:r>
            <a:r>
              <a:rPr lang="en-US" sz="1600" dirty="0" err="1" smtClean="0"/>
              <a:t>Serranova</a:t>
            </a:r>
            <a:r>
              <a:rPr lang="en-US" sz="1600" dirty="0" smtClean="0"/>
              <a:t>, Abnormal </a:t>
            </a:r>
            <a:r>
              <a:rPr lang="en-US" sz="1600" dirty="0" err="1" smtClean="0"/>
              <a:t>prepulse</a:t>
            </a:r>
            <a:r>
              <a:rPr lang="en-US" sz="1600" dirty="0" smtClean="0"/>
              <a:t> inhibition of the blink reflex in functional movement disorders, Eur. J. Neurol. 26 (2019) 643-643.</a:t>
            </a:r>
            <a:endParaRPr lang="cs-CZ" sz="1600" dirty="0" smtClean="0"/>
          </a:p>
          <a:p>
            <a:r>
              <a:rPr lang="cs-CZ" sz="1600" dirty="0" smtClean="0"/>
              <a:t>2.   K. </a:t>
            </a:r>
            <a:r>
              <a:rPr lang="cs-CZ" sz="1600" dirty="0" err="1" smtClean="0"/>
              <a:t>Heekeren</a:t>
            </a:r>
            <a:r>
              <a:rPr lang="cs-CZ" sz="1600" dirty="0" smtClean="0"/>
              <a:t>, U. </a:t>
            </a:r>
            <a:r>
              <a:rPr lang="cs-CZ" sz="1600" dirty="0" err="1" smtClean="0"/>
              <a:t>Meincke</a:t>
            </a:r>
            <a:r>
              <a:rPr lang="cs-CZ" sz="1600" dirty="0" smtClean="0"/>
              <a:t>, M.A. </a:t>
            </a:r>
            <a:r>
              <a:rPr lang="cs-CZ" sz="1600" dirty="0" err="1" smtClean="0"/>
              <a:t>Geyer</a:t>
            </a:r>
            <a:r>
              <a:rPr lang="cs-CZ" sz="1600" dirty="0" smtClean="0"/>
              <a:t>, E. </a:t>
            </a:r>
            <a:r>
              <a:rPr lang="cs-CZ" sz="1600" dirty="0" err="1" smtClean="0"/>
              <a:t>Gouzoulis-Mayfrank</a:t>
            </a:r>
            <a:r>
              <a:rPr lang="cs-CZ" sz="1600" dirty="0" smtClean="0"/>
              <a:t>, </a:t>
            </a:r>
            <a:r>
              <a:rPr lang="cs-CZ" sz="1600" dirty="0" err="1" smtClean="0"/>
              <a:t>Attentional</a:t>
            </a:r>
            <a:r>
              <a:rPr lang="cs-CZ" sz="1600" dirty="0" smtClean="0"/>
              <a:t> </a:t>
            </a:r>
            <a:r>
              <a:rPr lang="cs-CZ" sz="1600" dirty="0" err="1" smtClean="0"/>
              <a:t>modulation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prepulse </a:t>
            </a:r>
            <a:r>
              <a:rPr lang="cs-CZ" sz="1600" dirty="0" err="1" smtClean="0"/>
              <a:t>inhibition</a:t>
            </a:r>
            <a:r>
              <a:rPr lang="cs-CZ" sz="1600" dirty="0" smtClean="0"/>
              <a:t>: a </a:t>
            </a:r>
            <a:r>
              <a:rPr lang="cs-CZ" sz="1600" dirty="0" err="1" smtClean="0"/>
              <a:t>new</a:t>
            </a:r>
            <a:r>
              <a:rPr lang="cs-CZ" sz="1600" dirty="0" smtClean="0"/>
              <a:t> </a:t>
            </a:r>
            <a:r>
              <a:rPr lang="cs-CZ" sz="1600" dirty="0" err="1" smtClean="0"/>
              <a:t>startle</a:t>
            </a:r>
            <a:r>
              <a:rPr lang="cs-CZ" sz="1600" dirty="0" smtClean="0"/>
              <a:t> </a:t>
            </a:r>
            <a:r>
              <a:rPr lang="cs-CZ" sz="1600" dirty="0" err="1" smtClean="0"/>
              <a:t>paradigm</a:t>
            </a:r>
            <a:r>
              <a:rPr lang="cs-CZ" sz="1600" dirty="0" smtClean="0"/>
              <a:t>, </a:t>
            </a:r>
            <a:r>
              <a:rPr lang="cs-CZ" sz="1600" dirty="0" err="1" smtClean="0"/>
              <a:t>Neuropsychobiology</a:t>
            </a:r>
            <a:r>
              <a:rPr lang="cs-CZ" sz="1600" dirty="0" smtClean="0"/>
              <a:t> 49(2) (2004) 88-93.</a:t>
            </a:r>
          </a:p>
          <a:p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759709" y="10791058"/>
            <a:ext cx="6642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1. PPI Paradigma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9454257" y="16801171"/>
            <a:ext cx="7685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Obrázek 2. PPI velikost ve skupině pacientů v porovnání s kontrolami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pic>
        <p:nvPicPr>
          <p:cNvPr id="48" name="Picture 40">
            <a:extLst>
              <a:ext uri="{FF2B5EF4-FFF2-40B4-BE49-F238E27FC236}">
                <a16:creationId xmlns:a16="http://schemas.microsoft.com/office/drawing/2014/main" id="{3A6491A8-C286-4519-A24B-96ADE349F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5" t="15526" r="27618" b="63702"/>
          <a:stretch>
            <a:fillRect/>
          </a:stretch>
        </p:blipFill>
        <p:spPr bwMode="auto">
          <a:xfrm>
            <a:off x="13288443" y="22386599"/>
            <a:ext cx="4491125" cy="21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12776842" y="24786571"/>
            <a:ext cx="6847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 podpory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Ministerstva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zdravotnictví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AZV NU20-04-0332. 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88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474</Words>
  <Application>Microsoft Office PowerPoint</Application>
  <PresentationFormat>Vlastní</PresentationFormat>
  <Paragraphs>38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 Lucia, MUDr.</dc:creator>
  <cp:lastModifiedBy>Nováková Lucia, MUDr.</cp:lastModifiedBy>
  <cp:revision>15</cp:revision>
  <dcterms:created xsi:type="dcterms:W3CDTF">2023-09-12T18:54:36Z</dcterms:created>
  <dcterms:modified xsi:type="dcterms:W3CDTF">2023-10-06T08:41:47Z</dcterms:modified>
</cp:coreProperties>
</file>