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8719800" cy="23760113"/>
  <p:notesSz cx="6858000" cy="9144000"/>
  <p:defaultTextStyle>
    <a:defPPr>
      <a:defRPr lang="cs-CZ"/>
    </a:defPPr>
    <a:lvl1pPr marL="0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1pPr>
    <a:lvl2pPr marL="1010869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2pPr>
    <a:lvl3pPr marL="2021738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3pPr>
    <a:lvl4pPr marL="3032608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4pPr>
    <a:lvl5pPr marL="4043477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5pPr>
    <a:lvl6pPr marL="5054346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6pPr>
    <a:lvl7pPr marL="6065215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7pPr>
    <a:lvl8pPr marL="7076084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8pPr>
    <a:lvl9pPr marL="8086954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E4A409"/>
    <a:srgbClr val="223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60" d="100"/>
          <a:sy n="60" d="100"/>
        </p:scale>
        <p:origin x="21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ejcirikovap\AppData\Local\Microsoft\Windows\INetCache\Content.Outlook\3VTPOWDX\Data%20k%20anal&#253;z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DA-42C2-9237-7F8F18FD019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DA-42C2-9237-7F8F18FD019F}"/>
              </c:ext>
            </c:extLst>
          </c:dPt>
          <c:dLbls>
            <c:dLbl>
              <c:idx val="0"/>
              <c:layout>
                <c:manualLayout>
                  <c:x val="-1.4856775049742908E-3"/>
                  <c:y val="6.6926826458945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N=</a:t>
                    </a:r>
                    <a:fld id="{F1B798D3-19BF-45F1-AEC5-BC74E478EBB4}" type="VALUE">
                      <a:rPr lang="en-US" smtClean="0"/>
                      <a:pPr/>
                      <a:t>[HODNOTA]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8824111319296"/>
                      <c:h val="0.114887000912620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4DA-42C2-9237-7F8F18FD019F}"/>
                </c:ext>
              </c:extLst>
            </c:dLbl>
            <c:dLbl>
              <c:idx val="1"/>
              <c:layout>
                <c:manualLayout>
                  <c:x val="2.2287209848628068E-3"/>
                  <c:y val="-0.1123413007387348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N=</a:t>
                    </a:r>
                    <a:fld id="{98AF2B20-6FFF-43E5-B5C0-87F679BEBB8A}" type="VALUE">
                      <a:rPr lang="en-US" smtClean="0"/>
                      <a:pPr/>
                      <a:t>[HODNOTA]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19697911265763"/>
                      <c:h val="0.126838203118868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4DA-42C2-9237-7F8F18FD01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'Odpovědi formuláře 1'!$B$60:$B$61</c:f>
              <c:strCache>
                <c:ptCount val="2"/>
                <c:pt idx="0">
                  <c:v>Lékaři</c:v>
                </c:pt>
                <c:pt idx="1">
                  <c:v>Sestry</c:v>
                </c:pt>
              </c:strCache>
            </c:strRef>
          </c:cat>
          <c:val>
            <c:numRef>
              <c:f>'Odpovědi formuláře 1'!$C$60:$C$61</c:f>
              <c:numCache>
                <c:formatCode>General</c:formatCode>
                <c:ptCount val="2"/>
                <c:pt idx="0">
                  <c:v>31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DA-42C2-9237-7F8F18FD01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>
          <a:solidFill>
            <a:sysClr val="windowText" lastClr="000000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985" y="3888520"/>
            <a:ext cx="15911830" cy="8272039"/>
          </a:xfrm>
        </p:spPr>
        <p:txBody>
          <a:bodyPr anchor="b"/>
          <a:lstStyle>
            <a:lvl1pPr algn="ctr">
              <a:defRPr sz="122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975" y="12479561"/>
            <a:ext cx="14039850" cy="5736526"/>
          </a:xfrm>
        </p:spPr>
        <p:txBody>
          <a:bodyPr/>
          <a:lstStyle>
            <a:lvl1pPr marL="0" indent="0" algn="ctr">
              <a:buNone/>
              <a:defRPr sz="4913"/>
            </a:lvl1pPr>
            <a:lvl2pPr marL="935980" indent="0" algn="ctr">
              <a:buNone/>
              <a:defRPr sz="4094"/>
            </a:lvl2pPr>
            <a:lvl3pPr marL="1871960" indent="0" algn="ctr">
              <a:buNone/>
              <a:defRPr sz="3685"/>
            </a:lvl3pPr>
            <a:lvl4pPr marL="2807940" indent="0" algn="ctr">
              <a:buNone/>
              <a:defRPr sz="3276"/>
            </a:lvl4pPr>
            <a:lvl5pPr marL="3743919" indent="0" algn="ctr">
              <a:buNone/>
              <a:defRPr sz="3276"/>
            </a:lvl5pPr>
            <a:lvl6pPr marL="4679899" indent="0" algn="ctr">
              <a:buNone/>
              <a:defRPr sz="3276"/>
            </a:lvl6pPr>
            <a:lvl7pPr marL="5615879" indent="0" algn="ctr">
              <a:buNone/>
              <a:defRPr sz="3276"/>
            </a:lvl7pPr>
            <a:lvl8pPr marL="6551859" indent="0" algn="ctr">
              <a:buNone/>
              <a:defRPr sz="3276"/>
            </a:lvl8pPr>
            <a:lvl9pPr marL="7487839" indent="0" algn="ctr">
              <a:buNone/>
              <a:defRPr sz="3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14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8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96358" y="1265006"/>
            <a:ext cx="4036457" cy="20135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6987" y="1265006"/>
            <a:ext cx="11875373" cy="20135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57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22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237" y="5923535"/>
            <a:ext cx="16145828" cy="9883545"/>
          </a:xfrm>
        </p:spPr>
        <p:txBody>
          <a:bodyPr anchor="b"/>
          <a:lstStyle>
            <a:lvl1pPr>
              <a:defRPr sz="122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237" y="15900583"/>
            <a:ext cx="16145828" cy="5197523"/>
          </a:xfrm>
        </p:spPr>
        <p:txBody>
          <a:bodyPr/>
          <a:lstStyle>
            <a:lvl1pPr marL="0" indent="0">
              <a:buNone/>
              <a:defRPr sz="4913">
                <a:solidFill>
                  <a:schemeClr val="tx1"/>
                </a:solidFill>
              </a:defRPr>
            </a:lvl1pPr>
            <a:lvl2pPr marL="935980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2pPr>
            <a:lvl3pPr marL="1871960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3pPr>
            <a:lvl4pPr marL="280794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4pPr>
            <a:lvl5pPr marL="374391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5pPr>
            <a:lvl6pPr marL="467989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6pPr>
            <a:lvl7pPr marL="561587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7pPr>
            <a:lvl8pPr marL="655185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8pPr>
            <a:lvl9pPr marL="748783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3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6986" y="6325030"/>
            <a:ext cx="7955915" cy="15075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6899" y="6325030"/>
            <a:ext cx="7955915" cy="15075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59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265011"/>
            <a:ext cx="16145828" cy="45925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426" y="5824529"/>
            <a:ext cx="7919352" cy="2854512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9426" y="8679041"/>
            <a:ext cx="7919352" cy="12765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76900" y="5824529"/>
            <a:ext cx="7958353" cy="2854512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76900" y="8679041"/>
            <a:ext cx="7958353" cy="12765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59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47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584008"/>
            <a:ext cx="6037623" cy="5544026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8353" y="3421022"/>
            <a:ext cx="9476899" cy="16885080"/>
          </a:xfrm>
        </p:spPr>
        <p:txBody>
          <a:bodyPr/>
          <a:lstStyle>
            <a:lvl1pPr>
              <a:defRPr sz="6551"/>
            </a:lvl1pPr>
            <a:lvl2pPr>
              <a:defRPr sz="5732"/>
            </a:lvl2pPr>
            <a:lvl3pPr>
              <a:defRPr sz="4913"/>
            </a:lvl3pPr>
            <a:lvl4pPr>
              <a:defRPr sz="4094"/>
            </a:lvl4pPr>
            <a:lvl5pPr>
              <a:defRPr sz="4094"/>
            </a:lvl5pPr>
            <a:lvl6pPr>
              <a:defRPr sz="4094"/>
            </a:lvl6pPr>
            <a:lvl7pPr>
              <a:defRPr sz="4094"/>
            </a:lvl7pPr>
            <a:lvl8pPr>
              <a:defRPr sz="4094"/>
            </a:lvl8pPr>
            <a:lvl9pPr>
              <a:defRPr sz="4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7128034"/>
            <a:ext cx="6037623" cy="13205565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4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584008"/>
            <a:ext cx="6037623" cy="5544026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58353" y="3421022"/>
            <a:ext cx="9476899" cy="16885080"/>
          </a:xfrm>
        </p:spPr>
        <p:txBody>
          <a:bodyPr anchor="t"/>
          <a:lstStyle>
            <a:lvl1pPr marL="0" indent="0">
              <a:buNone/>
              <a:defRPr sz="6551"/>
            </a:lvl1pPr>
            <a:lvl2pPr marL="935980" indent="0">
              <a:buNone/>
              <a:defRPr sz="5732"/>
            </a:lvl2pPr>
            <a:lvl3pPr marL="1871960" indent="0">
              <a:buNone/>
              <a:defRPr sz="4913"/>
            </a:lvl3pPr>
            <a:lvl4pPr marL="2807940" indent="0">
              <a:buNone/>
              <a:defRPr sz="4094"/>
            </a:lvl4pPr>
            <a:lvl5pPr marL="3743919" indent="0">
              <a:buNone/>
              <a:defRPr sz="4094"/>
            </a:lvl5pPr>
            <a:lvl6pPr marL="4679899" indent="0">
              <a:buNone/>
              <a:defRPr sz="4094"/>
            </a:lvl6pPr>
            <a:lvl7pPr marL="5615879" indent="0">
              <a:buNone/>
              <a:defRPr sz="4094"/>
            </a:lvl7pPr>
            <a:lvl8pPr marL="6551859" indent="0">
              <a:buNone/>
              <a:defRPr sz="4094"/>
            </a:lvl8pPr>
            <a:lvl9pPr marL="7487839" indent="0">
              <a:buNone/>
              <a:defRPr sz="40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7128034"/>
            <a:ext cx="6037623" cy="13205565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58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6986" y="1265011"/>
            <a:ext cx="16145828" cy="4592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6986" y="6325030"/>
            <a:ext cx="16145828" cy="15075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6986" y="22022110"/>
            <a:ext cx="4211955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32B6D-B5E4-4F49-8FFA-DD7F71D323E5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00934" y="22022110"/>
            <a:ext cx="6317933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20859" y="22022110"/>
            <a:ext cx="4211955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06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871960" rtl="0" eaLnBrk="1" latinLnBrk="0" hangingPunct="1">
        <a:lnSpc>
          <a:spcPct val="90000"/>
        </a:lnSpc>
        <a:spcBef>
          <a:spcPct val="0"/>
        </a:spcBef>
        <a:buNone/>
        <a:defRPr sz="90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7990" indent="-467990" algn="l" defTabSz="1871960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5732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913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094" kern="1200">
          <a:solidFill>
            <a:schemeClr val="tx1"/>
          </a:solidFill>
          <a:latin typeface="+mn-lt"/>
          <a:ea typeface="+mn-ea"/>
          <a:cs typeface="+mn-cs"/>
        </a:defRPr>
      </a:lvl3pPr>
      <a:lvl4pPr marL="32759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421190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514788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608386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701984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9558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2pPr>
      <a:lvl3pPr marL="187196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3pPr>
      <a:lvl4pPr marL="280794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374391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467989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561587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655185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48783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5"/>
          <p:cNvSpPr/>
          <p:nvPr/>
        </p:nvSpPr>
        <p:spPr>
          <a:xfrm>
            <a:off x="0" y="0"/>
            <a:ext cx="18722975" cy="4430713"/>
          </a:xfrm>
          <a:prstGeom prst="rect">
            <a:avLst/>
          </a:prstGeom>
          <a:solidFill>
            <a:srgbClr val="E60000"/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376343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17"/>
          <p:cNvSpPr/>
          <p:nvPr/>
        </p:nvSpPr>
        <p:spPr>
          <a:xfrm>
            <a:off x="1" y="-1"/>
            <a:ext cx="18719800" cy="465455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376343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18"/>
          <p:cNvSpPr txBox="1">
            <a:spLocks noChangeArrowheads="1"/>
          </p:cNvSpPr>
          <p:nvPr/>
        </p:nvSpPr>
        <p:spPr bwMode="auto">
          <a:xfrm>
            <a:off x="0" y="360363"/>
            <a:ext cx="187229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sz="4800" b="1" dirty="0">
                <a:solidFill>
                  <a:schemeClr val="bg1"/>
                </a:solidFill>
                <a:cs typeface="Tahoma" panose="020B0604030504040204" pitchFamily="34" charset="0"/>
              </a:rPr>
              <a:t>Hodnocení využitelnosti Klinického doporučeného postupu – diagnostika a léčby Parkinsonovy nemoci v klinické praxi</a:t>
            </a:r>
          </a:p>
        </p:txBody>
      </p:sp>
      <p:sp>
        <p:nvSpPr>
          <p:cNvPr id="8" name="TextovéPole 19"/>
          <p:cNvSpPr txBox="1">
            <a:spLocks noChangeArrowheads="1"/>
          </p:cNvSpPr>
          <p:nvPr/>
        </p:nvSpPr>
        <p:spPr bwMode="auto">
          <a:xfrm>
            <a:off x="37782" y="2054314"/>
            <a:ext cx="1872297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Búřilová P.</a:t>
            </a:r>
            <a:r>
              <a:rPr lang="cs-CZ" sz="3800" b="1" baseline="30000" dirty="0">
                <a:solidFill>
                  <a:schemeClr val="bg1"/>
                </a:solidFill>
                <a:cs typeface="Tahoma" panose="020B0604030504040204" pitchFamily="34" charset="0"/>
              </a:rPr>
              <a:t> 1</a:t>
            </a:r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, Búřil J.</a:t>
            </a:r>
            <a:r>
              <a:rPr lang="cs-CZ" sz="3800" b="1" baseline="30000" dirty="0">
                <a:solidFill>
                  <a:schemeClr val="bg1"/>
                </a:solidFill>
                <a:cs typeface="Tahoma" panose="020B0604030504040204" pitchFamily="34" charset="0"/>
              </a:rPr>
              <a:t>2</a:t>
            </a:r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, Pokorná A.</a:t>
            </a:r>
            <a:r>
              <a:rPr lang="cs-CZ" sz="3800" b="1" baseline="30000" dirty="0">
                <a:solidFill>
                  <a:schemeClr val="bg1"/>
                </a:solidFill>
                <a:cs typeface="Tahoma" panose="020B0604030504040204" pitchFamily="34" charset="0"/>
              </a:rPr>
              <a:t> 1</a:t>
            </a:r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, Baláž M.</a:t>
            </a:r>
            <a:r>
              <a:rPr lang="cs-CZ" sz="3800" b="1" baseline="30000" dirty="0">
                <a:solidFill>
                  <a:schemeClr val="bg1"/>
                </a:solidFill>
                <a:cs typeface="Tahoma" panose="020B0604030504040204" pitchFamily="34" charset="0"/>
              </a:rPr>
              <a:t> 2</a:t>
            </a:r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, Menšíková K.</a:t>
            </a:r>
            <a:r>
              <a:rPr lang="cs-CZ" sz="3800" b="1" baseline="30000" dirty="0">
                <a:solidFill>
                  <a:schemeClr val="bg1"/>
                </a:solidFill>
                <a:cs typeface="Tahoma" panose="020B0604030504040204" pitchFamily="34" charset="0"/>
              </a:rPr>
              <a:t>3</a:t>
            </a:r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, </a:t>
            </a:r>
            <a:b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</a:br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Brožová H.</a:t>
            </a:r>
            <a:r>
              <a:rPr lang="cs-CZ" sz="3800" b="1" baseline="30000" dirty="0">
                <a:solidFill>
                  <a:schemeClr val="bg1"/>
                </a:solidFill>
                <a:cs typeface="Tahoma" panose="020B0604030504040204" pitchFamily="34" charset="0"/>
              </a:rPr>
              <a:t> 4</a:t>
            </a:r>
            <a:r>
              <a:rPr lang="cs-CZ" sz="3800" b="1" dirty="0">
                <a:solidFill>
                  <a:schemeClr val="bg1"/>
                </a:solidFill>
                <a:cs typeface="Tahoma" panose="020B0604030504040204" pitchFamily="34" charset="0"/>
              </a:rPr>
              <a:t>, Horváthová J.</a:t>
            </a:r>
            <a:r>
              <a:rPr lang="cs-CZ" sz="3800" b="1" baseline="30000" dirty="0">
                <a:solidFill>
                  <a:schemeClr val="bg1"/>
                </a:solidFill>
                <a:cs typeface="Tahoma" panose="020B0604030504040204" pitchFamily="34" charset="0"/>
              </a:rPr>
              <a:t> 1</a:t>
            </a:r>
          </a:p>
        </p:txBody>
      </p:sp>
      <p:sp>
        <p:nvSpPr>
          <p:cNvPr id="9" name="TextovéPole 20"/>
          <p:cNvSpPr txBox="1">
            <a:spLocks noChangeArrowheads="1"/>
          </p:cNvSpPr>
          <p:nvPr/>
        </p:nvSpPr>
        <p:spPr bwMode="auto">
          <a:xfrm>
            <a:off x="270510" y="3308082"/>
            <a:ext cx="182575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cs-CZ" sz="2400" baseline="30000" dirty="0">
                <a:solidFill>
                  <a:schemeClr val="bg1"/>
                </a:solidFill>
              </a:rPr>
              <a:t>1 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Ústav zdravotnických věd, Lékařská fakulta Masarykovy univerzity, Brno, ČR </a:t>
            </a:r>
            <a:r>
              <a:rPr lang="cs-CZ" sz="2400" baseline="30000" dirty="0">
                <a:solidFill>
                  <a:schemeClr val="bg1"/>
                </a:solidFill>
                <a:ea typeface="Calibri" panose="020F0502020204030204" pitchFamily="34" charset="0"/>
              </a:rPr>
              <a:t>2</a:t>
            </a: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 I. Neurologická klinika, Fakultní nemocnice u sv. Anny v Brně a 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Lékařské fakulty Masarykovy univerzity, Brno, ČR 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baseline="30000" dirty="0">
                <a:solidFill>
                  <a:schemeClr val="bg1"/>
                </a:solidFill>
              </a:rPr>
              <a:t>3 </a:t>
            </a:r>
            <a:r>
              <a:rPr lang="cs-CZ" sz="2400" dirty="0">
                <a:solidFill>
                  <a:schemeClr val="bg1"/>
                </a:solidFill>
              </a:rPr>
              <a:t>Centrum pro diagnostiku a léčbu neurodegenerativních onemocnění, Fakultní nemocnice Olomouc, Olomouc, ČR  </a:t>
            </a:r>
            <a:r>
              <a:rPr lang="cs-CZ" sz="2400" baseline="30000" dirty="0">
                <a:solidFill>
                  <a:schemeClr val="bg1"/>
                </a:solidFill>
              </a:rPr>
              <a:t>4</a:t>
            </a:r>
            <a:r>
              <a:rPr lang="cs-CZ" sz="2400" dirty="0">
                <a:solidFill>
                  <a:schemeClr val="bg1"/>
                </a:solidFill>
              </a:rPr>
              <a:t> Neurologická klinika, 1. lékařská fakulta UK a VFN, Praha, ČR</a:t>
            </a:r>
          </a:p>
        </p:txBody>
      </p:sp>
      <p:sp>
        <p:nvSpPr>
          <p:cNvPr id="10" name="TextovéPole 21"/>
          <p:cNvSpPr txBox="1">
            <a:spLocks noChangeArrowheads="1"/>
          </p:cNvSpPr>
          <p:nvPr/>
        </p:nvSpPr>
        <p:spPr bwMode="auto">
          <a:xfrm>
            <a:off x="438784" y="4790986"/>
            <a:ext cx="17727295" cy="220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sz="3300" b="1" dirty="0">
                <a:solidFill>
                  <a:schemeClr val="accent1">
                    <a:lumMod val="50000"/>
                  </a:schemeClr>
                </a:solidFill>
              </a:rPr>
              <a:t>| Úvod</a:t>
            </a:r>
          </a:p>
          <a:p>
            <a:pPr algn="just" eaLnBrk="1" hangingPunct="1">
              <a:spcBef>
                <a:spcPts val="1200"/>
              </a:spcBef>
            </a:pPr>
            <a:endParaRPr lang="cs-CZ" sz="1500" dirty="0"/>
          </a:p>
          <a:p>
            <a:pPr algn="just" eaLnBrk="1" hangingPunct="1">
              <a:spcBef>
                <a:spcPts val="1200"/>
              </a:spcBef>
            </a:pPr>
            <a:r>
              <a:rPr lang="cs-CZ" sz="2300" dirty="0"/>
              <a:t>V roce 2022 byl připraven adaptovaný Klinický doporučený postupu (KDP) zahrnující diagnosticko-terapeutické postupy u pacientů </a:t>
            </a:r>
            <a:br>
              <a:rPr lang="cs-CZ" sz="2300" dirty="0"/>
            </a:br>
            <a:r>
              <a:rPr lang="cs-CZ" sz="2300" dirty="0"/>
              <a:t>s Parkinsonovou nemocí.</a:t>
            </a:r>
            <a:r>
              <a:rPr lang="cs-CZ" sz="2300" baseline="30000" dirty="0"/>
              <a:t>1,2</a:t>
            </a:r>
            <a:r>
              <a:rPr lang="cs-CZ" sz="2300" dirty="0"/>
              <a:t> Doporučení mají pomoci odborníkům z klinické praxe v rozhodovacích procesech a cílem KDP je zkvalitnění poskytovaných služeb na národní úrovni a zefektivnění nákladovosti péče.</a:t>
            </a:r>
          </a:p>
        </p:txBody>
      </p:sp>
      <p:sp>
        <p:nvSpPr>
          <p:cNvPr id="11" name="TextovéPole 22"/>
          <p:cNvSpPr txBox="1">
            <a:spLocks noChangeArrowheads="1"/>
          </p:cNvSpPr>
          <p:nvPr/>
        </p:nvSpPr>
        <p:spPr bwMode="auto">
          <a:xfrm>
            <a:off x="438784" y="7246025"/>
            <a:ext cx="1772729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sz="3300" b="1" dirty="0">
                <a:solidFill>
                  <a:schemeClr val="accent1">
                    <a:lumMod val="50000"/>
                  </a:schemeClr>
                </a:solidFill>
              </a:rPr>
              <a:t>| Metody</a:t>
            </a:r>
          </a:p>
          <a:p>
            <a:pPr algn="just" eaLnBrk="1" hangingPunct="1">
              <a:spcBef>
                <a:spcPts val="1200"/>
              </a:spcBef>
            </a:pPr>
            <a:endParaRPr lang="cs-CZ" sz="1500" dirty="0"/>
          </a:p>
          <a:p>
            <a:pPr algn="just" eaLnBrk="1" hangingPunct="1">
              <a:spcBef>
                <a:spcPts val="1200"/>
              </a:spcBef>
              <a:buClr>
                <a:srgbClr val="0087C7"/>
              </a:buClr>
            </a:pPr>
            <a:r>
              <a:rPr lang="cs-CZ" sz="2300" dirty="0"/>
              <a:t>Dotazníkový průzkum s cílem ověřit povědomí a využívání KDP odborníky z klinické praxe (lékaři a nelékařští zdravotničtí pracovníci). Sběr dat byl realizován v červnu a červenci v roce 2023 sdílením na webovém portále České neurologické společnosti </a:t>
            </a:r>
            <a:br>
              <a:rPr lang="cs-CZ" sz="2300" dirty="0"/>
            </a:br>
            <a:r>
              <a:rPr lang="cs-CZ" sz="2300" dirty="0"/>
              <a:t>a </a:t>
            </a:r>
            <a:r>
              <a:rPr lang="cs-CZ" sz="2300" dirty="0" err="1"/>
              <a:t>Extrapyramidovou</a:t>
            </a:r>
            <a:r>
              <a:rPr lang="cs-CZ" sz="2300" dirty="0"/>
              <a:t> sekcí v elektronické podobě. Využit byl dotazník vlastní konstrukce. Data byla analyzována pomocí deskriptivní analýzy.</a:t>
            </a:r>
          </a:p>
        </p:txBody>
      </p:sp>
      <p:sp>
        <p:nvSpPr>
          <p:cNvPr id="12" name="TextovéPole 23"/>
          <p:cNvSpPr txBox="1">
            <a:spLocks noChangeArrowheads="1"/>
          </p:cNvSpPr>
          <p:nvPr/>
        </p:nvSpPr>
        <p:spPr bwMode="auto">
          <a:xfrm>
            <a:off x="438784" y="10148233"/>
            <a:ext cx="17608584" cy="36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sz="3300" b="1" dirty="0">
                <a:solidFill>
                  <a:schemeClr val="accent1">
                    <a:lumMod val="50000"/>
                  </a:schemeClr>
                </a:solidFill>
              </a:rPr>
              <a:t>| Výsledky a diskuze</a:t>
            </a:r>
          </a:p>
          <a:p>
            <a:pPr algn="just" eaLnBrk="1" hangingPunct="1">
              <a:spcBef>
                <a:spcPts val="1200"/>
              </a:spcBef>
            </a:pPr>
            <a:endParaRPr lang="cs-CZ" sz="1500" dirty="0"/>
          </a:p>
          <a:p>
            <a:pPr algn="just" eaLnBrk="1" hangingPunct="1">
              <a:spcBef>
                <a:spcPts val="1200"/>
              </a:spcBef>
            </a:pPr>
            <a:r>
              <a:rPr lang="cs-CZ" sz="2300" dirty="0"/>
              <a:t>Průzkumu se zúčastnilo celkem 51 respondentů (30 žen a 21 mužů) průměrného věku 43let. V souboru bylo zastoupeno 31 lékařů </a:t>
            </a:r>
            <a:br>
              <a:rPr lang="cs-CZ" sz="2300" dirty="0"/>
            </a:br>
            <a:r>
              <a:rPr lang="cs-CZ" sz="2300" dirty="0"/>
              <a:t>tj. 61 % (12 ambulantní péče a 19 lůžková péče) a 20 sester (graf. č. 1), tj. 39 % (11 ambulantní péče a 9 lůžková péče) s průměrnou délkou klinické praxe 15 let. Využívání KDP v plném znění uvedl pouze 1 ze zapojených odborníků, 7 respondentů uvedlo částečné využití. Naopak 43 odborníků participujících na průzkumu odpovědělo, že KDP nevyužívají. Celkem 15,7 % odborníků (6 lékařů, </a:t>
            </a:r>
            <a:br>
              <a:rPr lang="cs-CZ" sz="2300" dirty="0"/>
            </a:br>
            <a:r>
              <a:rPr lang="cs-CZ" sz="2300" dirty="0"/>
              <a:t>2 sestry) využívajících KDP uvedlo, že jsou doporučení uvedená v KDP v souladu s klinickou praxí na jejich pracovišti, primárně se však řídí v rámci poskytování péče pokyny odborné společností (N=2), či výsledky z klinických studií (N=6). V souvislosti s návrhy na aktualizaci KDP bylo doporučeno doplnění nových léčivých přípravků a komplexní rozpracování informací pro pacienty.</a:t>
            </a:r>
          </a:p>
        </p:txBody>
      </p:sp>
      <p:sp>
        <p:nvSpPr>
          <p:cNvPr id="17" name="TextovéPole 27"/>
          <p:cNvSpPr txBox="1">
            <a:spLocks noChangeArrowheads="1"/>
          </p:cNvSpPr>
          <p:nvPr/>
        </p:nvSpPr>
        <p:spPr bwMode="auto">
          <a:xfrm>
            <a:off x="438784" y="22520513"/>
            <a:ext cx="17480248" cy="103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 eaLnBrk="1" hangingPunct="1">
              <a:spcBef>
                <a:spcPts val="1200"/>
              </a:spcBef>
              <a:buAutoNum type="arabicPeriod"/>
            </a:pPr>
            <a:r>
              <a:rPr lang="cs-CZ" sz="1700" dirty="0"/>
              <a:t>KDP. Diagnostika a terapie Parkinsonovy nemoci. Praha: ÚZIS ČR, 2022. Dostupné z: https://kdp.uzis.cz/index.php?pg=kdp&amp;id=47</a:t>
            </a:r>
          </a:p>
          <a:p>
            <a:pPr marL="342900" indent="-342900" algn="just" eaLnBrk="1" hangingPunct="1">
              <a:spcBef>
                <a:spcPts val="1200"/>
              </a:spcBef>
              <a:buAutoNum type="arabicPeriod"/>
            </a:pPr>
            <a:r>
              <a:rPr lang="cs-CZ" sz="1700" dirty="0" err="1"/>
              <a:t>Grimes</a:t>
            </a:r>
            <a:r>
              <a:rPr lang="cs-CZ" sz="1700" dirty="0"/>
              <a:t> D, </a:t>
            </a:r>
            <a:r>
              <a:rPr lang="cs-CZ" sz="1700" dirty="0" err="1"/>
              <a:t>Fitzpatrick</a:t>
            </a:r>
            <a:r>
              <a:rPr lang="cs-CZ" sz="1700" dirty="0"/>
              <a:t> M, </a:t>
            </a:r>
            <a:r>
              <a:rPr lang="cs-CZ" sz="1700" dirty="0" err="1"/>
              <a:t>Gordon</a:t>
            </a:r>
            <a:r>
              <a:rPr lang="cs-CZ" sz="1700" dirty="0"/>
              <a:t> J, </a:t>
            </a:r>
            <a:r>
              <a:rPr lang="cs-CZ" sz="1700" dirty="0" err="1"/>
              <a:t>Miyasaki</a:t>
            </a:r>
            <a:r>
              <a:rPr lang="cs-CZ" sz="1700" dirty="0"/>
              <a:t> J, </a:t>
            </a:r>
            <a:r>
              <a:rPr lang="cs-CZ" sz="1700" dirty="0" err="1"/>
              <a:t>Fon</a:t>
            </a:r>
            <a:r>
              <a:rPr lang="cs-CZ" sz="1700" dirty="0"/>
              <a:t> EA, </a:t>
            </a:r>
            <a:r>
              <a:rPr lang="cs-CZ" sz="1700" dirty="0" err="1"/>
              <a:t>Schlossmacher</a:t>
            </a:r>
            <a:r>
              <a:rPr lang="cs-CZ" sz="1700" dirty="0"/>
              <a:t> M, et al. </a:t>
            </a:r>
            <a:r>
              <a:rPr lang="cs-CZ" sz="1700" dirty="0" err="1"/>
              <a:t>Canadian</a:t>
            </a:r>
            <a:r>
              <a:rPr lang="cs-CZ" sz="1700" dirty="0"/>
              <a:t> </a:t>
            </a:r>
            <a:r>
              <a:rPr lang="cs-CZ" sz="1700" dirty="0" err="1"/>
              <a:t>guideline</a:t>
            </a:r>
            <a:r>
              <a:rPr lang="cs-CZ" sz="1700" dirty="0"/>
              <a:t> </a:t>
            </a:r>
            <a:r>
              <a:rPr lang="cs-CZ" sz="1700" dirty="0" err="1"/>
              <a:t>for</a:t>
            </a:r>
            <a:r>
              <a:rPr lang="cs-CZ" sz="1700" dirty="0"/>
              <a:t> Parkinson </a:t>
            </a:r>
            <a:r>
              <a:rPr lang="cs-CZ" sz="1700" dirty="0" err="1"/>
              <a:t>disease</a:t>
            </a:r>
            <a:r>
              <a:rPr lang="cs-CZ" sz="1700" dirty="0"/>
              <a:t>. </a:t>
            </a:r>
            <a:r>
              <a:rPr lang="cs-CZ" sz="1700" i="1" dirty="0"/>
              <a:t>CMAJ. </a:t>
            </a:r>
            <a:r>
              <a:rPr lang="cs-CZ" sz="1700" dirty="0"/>
              <a:t>2019;191(36):E989-E1004. </a:t>
            </a:r>
            <a:br>
              <a:rPr lang="cs-CZ" sz="1700" dirty="0"/>
            </a:br>
            <a:r>
              <a:rPr lang="cs-CZ" sz="1700" dirty="0" err="1"/>
              <a:t>doi</a:t>
            </a:r>
            <a:r>
              <a:rPr lang="cs-CZ" sz="1700" dirty="0"/>
              <a:t>: 10.1503/cmaj.181504</a:t>
            </a:r>
          </a:p>
        </p:txBody>
      </p:sp>
      <p:sp>
        <p:nvSpPr>
          <p:cNvPr id="2" name="TextovéPole 23">
            <a:extLst>
              <a:ext uri="{FF2B5EF4-FFF2-40B4-BE49-F238E27FC236}">
                <a16:creationId xmlns:a16="http://schemas.microsoft.com/office/drawing/2014/main" id="{14A248EB-293D-7260-1485-DEADA4C5E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784" y="19111110"/>
            <a:ext cx="17608584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sz="3300" b="1" dirty="0">
                <a:solidFill>
                  <a:schemeClr val="accent1">
                    <a:lumMod val="50000"/>
                  </a:schemeClr>
                </a:solidFill>
              </a:rPr>
              <a:t>| Závěr</a:t>
            </a:r>
          </a:p>
          <a:p>
            <a:pPr algn="just" eaLnBrk="1" hangingPunct="1">
              <a:spcBef>
                <a:spcPts val="1200"/>
              </a:spcBef>
            </a:pPr>
            <a:endParaRPr lang="cs-CZ" sz="1500" dirty="0"/>
          </a:p>
          <a:p>
            <a:pPr algn="just" eaLnBrk="1" hangingPunct="1">
              <a:spcBef>
                <a:spcPts val="1200"/>
              </a:spcBef>
            </a:pPr>
            <a:r>
              <a:rPr lang="cs-CZ" sz="2300" dirty="0"/>
              <a:t>Parkinsonova nemoc představuje významnou ekonomickou zátěž pro zdravotnické systémy a snížení kvality života pro pacienty </a:t>
            </a:r>
            <a:br>
              <a:rPr lang="cs-CZ" sz="2300" dirty="0"/>
            </a:br>
            <a:r>
              <a:rPr lang="cs-CZ" sz="2300" dirty="0"/>
              <a:t>v rámci postupné progrese onemocnění. KDP na národní úrovni má za cíl snižovat geografické, demografické a další heterogenity </a:t>
            </a:r>
            <a:br>
              <a:rPr lang="cs-CZ" sz="2300" dirty="0"/>
            </a:br>
            <a:r>
              <a:rPr lang="cs-CZ" sz="2300" dirty="0"/>
              <a:t>v přístupu k pacientům. Bude realizována pravidelná aktualizace KDP diagnostika a léčba Parkinsonovy nemoci dle potřeb </a:t>
            </a:r>
            <a:r>
              <a:rPr lang="cs-CZ" sz="2300" dirty="0" err="1"/>
              <a:t>Extrapyramidové</a:t>
            </a:r>
            <a:r>
              <a:rPr lang="cs-CZ" sz="2300" dirty="0"/>
              <a:t> sekce České neurologické společnosti. Doplněna budou doporučení s posledními registrovanými léčivými přípravky </a:t>
            </a:r>
            <a:br>
              <a:rPr lang="cs-CZ" sz="2300" dirty="0"/>
            </a:br>
            <a:r>
              <a:rPr lang="cs-CZ" sz="2300" dirty="0"/>
              <a:t>a diagnosticko-terapeutickými postupy, a také budou v rámci aktualizace připraveny komplexní doporučení pro pacienty v laickém jazyce. 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DDEED52B-84EE-568E-C3BE-0885A95A83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839447"/>
              </p:ext>
            </p:extLst>
          </p:nvPr>
        </p:nvGraphicFramePr>
        <p:xfrm>
          <a:off x="5055753" y="14668720"/>
          <a:ext cx="8547952" cy="5313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3FBED328-F854-A2E3-93EC-9046BFA0E3FD}"/>
              </a:ext>
            </a:extLst>
          </p:cNvPr>
          <p:cNvSpPr txBox="1"/>
          <p:nvPr/>
        </p:nvSpPr>
        <p:spPr>
          <a:xfrm>
            <a:off x="463231" y="14466214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Graf č. 1 – Zastoupení dle pracovní pozice</a:t>
            </a:r>
          </a:p>
        </p:txBody>
      </p:sp>
    </p:spTree>
    <p:extLst>
      <p:ext uri="{BB962C8B-B14F-4D97-AF65-F5344CB8AC3E}">
        <p14:creationId xmlns:p14="http://schemas.microsoft.com/office/powerpoint/2010/main" val="1327508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589</Words>
  <Application>Microsoft Office PowerPoint</Application>
  <PresentationFormat>Vlastní</PresentationFormat>
  <Paragraphs>20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 Hájek</dc:creator>
  <cp:lastModifiedBy>Búřilová Petra PhDr. BBA</cp:lastModifiedBy>
  <cp:revision>12</cp:revision>
  <dcterms:created xsi:type="dcterms:W3CDTF">2014-01-06T08:57:06Z</dcterms:created>
  <dcterms:modified xsi:type="dcterms:W3CDTF">2023-09-06T08:50:16Z</dcterms:modified>
</cp:coreProperties>
</file>