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drawings/drawing1.xml" ContentType="application/vnd.openxmlformats-officedocument.drawingml.chartshapes+xml"/>
  <Override PartName="/ppt/charts/chart4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7" r:id="rId2"/>
  </p:sldIdLst>
  <p:sldSz cx="18719800" cy="23760113"/>
  <p:notesSz cx="6858000" cy="9144000"/>
  <p:defaultTextStyle>
    <a:defPPr>
      <a:defRPr lang="cs-CZ"/>
    </a:defPPr>
    <a:lvl1pPr marL="0" algn="l" defTabSz="2021738" rtl="0" eaLnBrk="1" latinLnBrk="0" hangingPunct="1">
      <a:defRPr sz="3980" kern="1200">
        <a:solidFill>
          <a:schemeClr val="tx1"/>
        </a:solidFill>
        <a:latin typeface="+mn-lt"/>
        <a:ea typeface="+mn-ea"/>
        <a:cs typeface="+mn-cs"/>
      </a:defRPr>
    </a:lvl1pPr>
    <a:lvl2pPr marL="1010869" algn="l" defTabSz="2021738" rtl="0" eaLnBrk="1" latinLnBrk="0" hangingPunct="1">
      <a:defRPr sz="3980" kern="1200">
        <a:solidFill>
          <a:schemeClr val="tx1"/>
        </a:solidFill>
        <a:latin typeface="+mn-lt"/>
        <a:ea typeface="+mn-ea"/>
        <a:cs typeface="+mn-cs"/>
      </a:defRPr>
    </a:lvl2pPr>
    <a:lvl3pPr marL="2021738" algn="l" defTabSz="2021738" rtl="0" eaLnBrk="1" latinLnBrk="0" hangingPunct="1">
      <a:defRPr sz="3980" kern="1200">
        <a:solidFill>
          <a:schemeClr val="tx1"/>
        </a:solidFill>
        <a:latin typeface="+mn-lt"/>
        <a:ea typeface="+mn-ea"/>
        <a:cs typeface="+mn-cs"/>
      </a:defRPr>
    </a:lvl3pPr>
    <a:lvl4pPr marL="3032608" algn="l" defTabSz="2021738" rtl="0" eaLnBrk="1" latinLnBrk="0" hangingPunct="1">
      <a:defRPr sz="3980" kern="1200">
        <a:solidFill>
          <a:schemeClr val="tx1"/>
        </a:solidFill>
        <a:latin typeface="+mn-lt"/>
        <a:ea typeface="+mn-ea"/>
        <a:cs typeface="+mn-cs"/>
      </a:defRPr>
    </a:lvl4pPr>
    <a:lvl5pPr marL="4043477" algn="l" defTabSz="2021738" rtl="0" eaLnBrk="1" latinLnBrk="0" hangingPunct="1">
      <a:defRPr sz="3980" kern="1200">
        <a:solidFill>
          <a:schemeClr val="tx1"/>
        </a:solidFill>
        <a:latin typeface="+mn-lt"/>
        <a:ea typeface="+mn-ea"/>
        <a:cs typeface="+mn-cs"/>
      </a:defRPr>
    </a:lvl5pPr>
    <a:lvl6pPr marL="5054346" algn="l" defTabSz="2021738" rtl="0" eaLnBrk="1" latinLnBrk="0" hangingPunct="1">
      <a:defRPr sz="3980" kern="1200">
        <a:solidFill>
          <a:schemeClr val="tx1"/>
        </a:solidFill>
        <a:latin typeface="+mn-lt"/>
        <a:ea typeface="+mn-ea"/>
        <a:cs typeface="+mn-cs"/>
      </a:defRPr>
    </a:lvl6pPr>
    <a:lvl7pPr marL="6065215" algn="l" defTabSz="2021738" rtl="0" eaLnBrk="1" latinLnBrk="0" hangingPunct="1">
      <a:defRPr sz="3980" kern="1200">
        <a:solidFill>
          <a:schemeClr val="tx1"/>
        </a:solidFill>
        <a:latin typeface="+mn-lt"/>
        <a:ea typeface="+mn-ea"/>
        <a:cs typeface="+mn-cs"/>
      </a:defRPr>
    </a:lvl7pPr>
    <a:lvl8pPr marL="7076084" algn="l" defTabSz="2021738" rtl="0" eaLnBrk="1" latinLnBrk="0" hangingPunct="1">
      <a:defRPr sz="3980" kern="1200">
        <a:solidFill>
          <a:schemeClr val="tx1"/>
        </a:solidFill>
        <a:latin typeface="+mn-lt"/>
        <a:ea typeface="+mn-ea"/>
        <a:cs typeface="+mn-cs"/>
      </a:defRPr>
    </a:lvl8pPr>
    <a:lvl9pPr marL="8086954" algn="l" defTabSz="2021738" rtl="0" eaLnBrk="1" latinLnBrk="0" hangingPunct="1">
      <a:defRPr sz="398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60000"/>
    <a:srgbClr val="E4A409"/>
    <a:srgbClr val="223B8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řední styl 2 – zvýraznění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B4B98B0-60AC-42C2-AFA5-B58CD77FA1E5}" styleName="Světlý styl 1 – zvýraznění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4" autoAdjust="0"/>
    <p:restoredTop sz="94660"/>
  </p:normalViewPr>
  <p:slideViewPr>
    <p:cSldViewPr snapToGrid="0">
      <p:cViewPr>
        <p:scale>
          <a:sx n="50" d="100"/>
          <a:sy n="50" d="100"/>
        </p:scale>
        <p:origin x="-1596" y="438"/>
      </p:cViewPr>
      <p:guideLst>
        <p:guide orient="horz" pos="7483"/>
        <p:guide pos="589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agi\AppData\Roaming\Microsoft\Excel\Fig%20(version%201).xlsb" TargetMode="External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agi\AppData\Local\Temp\Temp1_data.zip\Fig.3.xlsx" TargetMode="External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file:///C:\Users\Magi\AppData\Local\Temp\Temp1_data.zip\Fig.4.xlsx" TargetMode="External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Magi\AppData\Local\Temp\Temp1_data.zip\Fig.5.xlsx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5"/>
    </mc:Choice>
    <mc:Fallback>
      <c:style val="5"/>
    </mc:Fallback>
  </mc:AlternateContent>
  <c:chart>
    <c:autoTitleDeleted val="1"/>
    <c:plotArea>
      <c:layout>
        <c:manualLayout>
          <c:layoutTarget val="inner"/>
          <c:xMode val="edge"/>
          <c:yMode val="edge"/>
          <c:x val="0.15750838753851468"/>
          <c:y val="0.17171296296296346"/>
          <c:w val="0.52389250256761388"/>
          <c:h val="0.61498432487605659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List1!$B$1</c:f>
              <c:strCache>
                <c:ptCount val="1"/>
                <c:pt idx="0">
                  <c:v>celkem</c:v>
                </c:pt>
              </c:strCache>
            </c:strRef>
          </c:tx>
          <c:spPr>
            <a:solidFill>
              <a:schemeClr val="tx1"/>
            </a:solidFill>
            <a:ln w="9525">
              <a:solidFill>
                <a:schemeClr val="tx1"/>
              </a:solidFill>
            </a:ln>
            <a:effectLst/>
          </c:spPr>
          <c:invertIfNegative val="0"/>
          <c:cat>
            <c:strRef>
              <c:f>List1!$A$2</c:f>
              <c:strCache>
                <c:ptCount val="1"/>
                <c:pt idx="0">
                  <c:v>number of cases</c:v>
                </c:pt>
              </c:strCache>
            </c:strRef>
          </c:cat>
          <c:val>
            <c:numRef>
              <c:f>List1!$B$2</c:f>
              <c:numCache>
                <c:formatCode>General</c:formatCode>
                <c:ptCount val="1"/>
                <c:pt idx="0">
                  <c:v>512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43D4-4C8D-B8A8-47215496487E}"/>
            </c:ext>
          </c:extLst>
        </c:ser>
        <c:ser>
          <c:idx val="1"/>
          <c:order val="1"/>
          <c:tx>
            <c:strRef>
              <c:f>List1!$C$1</c:f>
              <c:strCache>
                <c:ptCount val="1"/>
                <c:pt idx="0">
                  <c:v>azbestóza</c:v>
                </c:pt>
              </c:strCache>
            </c:strRef>
          </c:tx>
          <c:spPr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/>
              </a:solidFill>
            </a:ln>
            <a:effectLst/>
          </c:spPr>
          <c:invertIfNegative val="0"/>
          <c:cat>
            <c:strRef>
              <c:f>List1!$A$2</c:f>
              <c:strCache>
                <c:ptCount val="1"/>
                <c:pt idx="0">
                  <c:v>number of cases</c:v>
                </c:pt>
              </c:strCache>
            </c:strRef>
          </c:cat>
          <c:val>
            <c:numRef>
              <c:f>List1!$C$2</c:f>
              <c:numCache>
                <c:formatCode>General</c:formatCode>
                <c:ptCount val="1"/>
                <c:pt idx="0">
                  <c:v>92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43D4-4C8D-B8A8-47215496487E}"/>
            </c:ext>
          </c:extLst>
        </c:ser>
        <c:ser>
          <c:idx val="2"/>
          <c:order val="2"/>
          <c:tx>
            <c:strRef>
              <c:f>List1!$D$1</c:f>
              <c:strCache>
                <c:ptCount val="1"/>
                <c:pt idx="0">
                  <c:v>hyalinóza</c:v>
                </c:pt>
              </c:strCache>
            </c:strRef>
          </c:tx>
          <c:spPr>
            <a:pattFill prst="pct20">
              <a:fgClr>
                <a:schemeClr val="tx1"/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  <a:effectLst/>
          </c:spPr>
          <c:invertIfNegative val="0"/>
          <c:cat>
            <c:strRef>
              <c:f>List1!$A$2</c:f>
              <c:strCache>
                <c:ptCount val="1"/>
                <c:pt idx="0">
                  <c:v>number of cases</c:v>
                </c:pt>
              </c:strCache>
            </c:strRef>
          </c:cat>
          <c:val>
            <c:numRef>
              <c:f>List1!$D$2</c:f>
              <c:numCache>
                <c:formatCode>General</c:formatCode>
                <c:ptCount val="1"/>
                <c:pt idx="0">
                  <c:v>228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43D4-4C8D-B8A8-47215496487E}"/>
            </c:ext>
          </c:extLst>
        </c:ser>
        <c:ser>
          <c:idx val="3"/>
          <c:order val="3"/>
          <c:tx>
            <c:strRef>
              <c:f>List1!$E$1</c:f>
              <c:strCache>
                <c:ptCount val="1"/>
                <c:pt idx="0">
                  <c:v>mezoteliom</c:v>
                </c:pt>
              </c:strCache>
            </c:strRef>
          </c:tx>
          <c:spPr>
            <a:solidFill>
              <a:schemeClr val="accent1"/>
            </a:solidFill>
            <a:ln>
              <a:solidFill>
                <a:schemeClr val="tx1"/>
              </a:solidFill>
            </a:ln>
            <a:effectLst/>
          </c:spPr>
          <c:invertIfNegative val="0"/>
          <c:cat>
            <c:strRef>
              <c:f>List1!$A$2</c:f>
              <c:strCache>
                <c:ptCount val="1"/>
                <c:pt idx="0">
                  <c:v>number of cases</c:v>
                </c:pt>
              </c:strCache>
            </c:strRef>
          </c:cat>
          <c:val>
            <c:numRef>
              <c:f>List1!$E$2</c:f>
              <c:numCache>
                <c:formatCode>General</c:formatCode>
                <c:ptCount val="1"/>
                <c:pt idx="0">
                  <c:v>133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43D4-4C8D-B8A8-47215496487E}"/>
            </c:ext>
          </c:extLst>
        </c:ser>
        <c:ser>
          <c:idx val="4"/>
          <c:order val="4"/>
          <c:tx>
            <c:strRef>
              <c:f>List1!$F$1</c:f>
              <c:strCache>
                <c:ptCount val="1"/>
                <c:pt idx="0">
                  <c:v>rakovina plic</c:v>
                </c:pt>
              </c:strCache>
            </c:strRef>
          </c:tx>
          <c:spPr>
            <a:pattFill prst="narHorz">
              <a:fgClr>
                <a:schemeClr val="tx1"/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  <a:effectLst/>
          </c:spPr>
          <c:invertIfNegative val="0"/>
          <c:cat>
            <c:strRef>
              <c:f>List1!$A$2</c:f>
              <c:strCache>
                <c:ptCount val="1"/>
                <c:pt idx="0">
                  <c:v>number of cases</c:v>
                </c:pt>
              </c:strCache>
            </c:strRef>
          </c:cat>
          <c:val>
            <c:numRef>
              <c:f>List1!$F$2</c:f>
              <c:numCache>
                <c:formatCode>General</c:formatCode>
                <c:ptCount val="1"/>
                <c:pt idx="0">
                  <c:v>59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43D4-4C8D-B8A8-47215496487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439"/>
        <c:overlap val="-27"/>
        <c:axId val="169361792"/>
        <c:axId val="169363712"/>
      </c:barChart>
      <c:catAx>
        <c:axId val="169361792"/>
        <c:scaling>
          <c:orientation val="minMax"/>
        </c:scaling>
        <c:delete val="1"/>
        <c:axPos val="b"/>
        <c:title>
          <c:tx>
            <c:rich>
              <a:bodyPr rot="0" spcFirstLastPara="1" vertOverflow="ellipsis" vert="horz" wrap="square" anchor="ctr" anchorCtr="1"/>
              <a:lstStyle/>
              <a:p>
                <a:pPr>
                  <a:defRPr sz="15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cs-CZ" sz="1500" dirty="0" smtClean="0">
                    <a:solidFill>
                      <a:sysClr val="windowText" lastClr="000000"/>
                    </a:solidFill>
                  </a:rPr>
                  <a:t>Nemoci z povolání z azbestu</a:t>
                </a:r>
                <a:endParaRPr lang="cs-CZ" sz="1500" dirty="0">
                  <a:solidFill>
                    <a:sysClr val="windowText" lastClr="000000"/>
                  </a:solidFill>
                </a:endParaRPr>
              </a:p>
            </c:rich>
          </c:tx>
          <c:layout>
            <c:manualLayout>
              <c:xMode val="edge"/>
              <c:yMode val="edge"/>
              <c:x val="0.29190257280633086"/>
              <c:y val="0.81843541475919179"/>
            </c:manualLayout>
          </c:layout>
          <c:overlay val="0"/>
          <c:spPr>
            <a:noFill/>
            <a:ln>
              <a:noFill/>
            </a:ln>
            <a:effectLst/>
          </c:spPr>
        </c:title>
        <c:numFmt formatCode="General" sourceLinked="1"/>
        <c:majorTickMark val="none"/>
        <c:minorTickMark val="none"/>
        <c:tickLblPos val="none"/>
        <c:crossAx val="169363712"/>
        <c:crossesAt val="0"/>
        <c:auto val="1"/>
        <c:lblAlgn val="ctr"/>
        <c:lblOffset val="100"/>
        <c:noMultiLvlLbl val="0"/>
      </c:catAx>
      <c:valAx>
        <c:axId val="169363712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500" b="0" i="0" u="none" strike="noStrike" kern="1200" baseline="0">
                    <a:solidFill>
                      <a:schemeClr val="tx1">
                        <a:lumMod val="65000"/>
                        <a:lumOff val="3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cs-CZ" sz="1500" dirty="0" smtClean="0">
                    <a:solidFill>
                      <a:sysClr val="windowText" lastClr="000000"/>
                    </a:solidFill>
                  </a:rPr>
                  <a:t>Počet případů</a:t>
                </a:r>
                <a:endParaRPr lang="cs-CZ" sz="1500" dirty="0">
                  <a:solidFill>
                    <a:sysClr val="windowText" lastClr="000000"/>
                  </a:solidFill>
                </a:endParaRPr>
              </a:p>
            </c:rich>
          </c:tx>
          <c:layout>
            <c:manualLayout>
              <c:xMode val="edge"/>
              <c:yMode val="edge"/>
              <c:x val="2.8985507246376812E-2"/>
              <c:y val="0.31514253426655031"/>
            </c:manualLayout>
          </c:layout>
          <c:overlay val="0"/>
          <c:spPr>
            <a:noFill/>
            <a:ln>
              <a:noFill/>
            </a:ln>
            <a:effectLst/>
          </c:sp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69361792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tr"/>
      <c:layout>
        <c:manualLayout>
          <c:xMode val="edge"/>
          <c:yMode val="edge"/>
          <c:x val="0.73517971983267461"/>
          <c:y val="0.15277777777777779"/>
          <c:w val="0.21264642949416376"/>
          <c:h val="0.39062773403324674"/>
        </c:manualLayout>
      </c:layout>
      <c:overlay val="1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500" b="0" i="0" u="none" strike="noStrike" kern="1200" baseline="0">
              <a:solidFill>
                <a:sysClr val="windowText" lastClr="000000"/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</c:chart>
  <c:spPr>
    <a:solidFill>
      <a:schemeClr val="bg1"/>
    </a:solidFill>
    <a:ln w="9525" cap="flat" cmpd="sng" algn="ctr">
      <a:noFill/>
      <a:round/>
    </a:ln>
    <a:effectLst/>
  </c:spPr>
  <c:txPr>
    <a:bodyPr/>
    <a:lstStyle/>
    <a:p>
      <a:pPr>
        <a:defRPr/>
      </a:pPr>
      <a:endParaRPr lang="cs-CZ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lineChart>
        <c:grouping val="standard"/>
        <c:varyColors val="0"/>
        <c:ser>
          <c:idx val="0"/>
          <c:order val="0"/>
          <c:tx>
            <c:strRef>
              <c:f>List1!$B$17</c:f>
              <c:strCache>
                <c:ptCount val="1"/>
                <c:pt idx="0">
                  <c:v>celkem</c:v>
                </c:pt>
              </c:strCache>
            </c:strRef>
          </c:tx>
          <c:spPr>
            <a:ln w="22225" cap="rnd">
              <a:solidFill>
                <a:schemeClr val="tx1"/>
              </a:solidFill>
              <a:round/>
            </a:ln>
            <a:effectLst/>
          </c:spPr>
          <c:marker>
            <c:symbol val="none"/>
          </c:marker>
          <c:cat>
            <c:strRef>
              <c:f>List1!$A$18:$A$21</c:f>
              <c:strCache>
                <c:ptCount val="4"/>
                <c:pt idx="0">
                  <c:v>2000 - 2004</c:v>
                </c:pt>
                <c:pt idx="1">
                  <c:v>2005 - 2009</c:v>
                </c:pt>
                <c:pt idx="2">
                  <c:v>2010 - 2014</c:v>
                </c:pt>
                <c:pt idx="3">
                  <c:v>2015 - 2019</c:v>
                </c:pt>
              </c:strCache>
            </c:strRef>
          </c:cat>
          <c:val>
            <c:numRef>
              <c:f>List1!$B$18:$B$21</c:f>
              <c:numCache>
                <c:formatCode>General</c:formatCode>
                <c:ptCount val="4"/>
                <c:pt idx="0">
                  <c:v>127</c:v>
                </c:pt>
                <c:pt idx="1">
                  <c:v>169</c:v>
                </c:pt>
                <c:pt idx="2">
                  <c:v>130</c:v>
                </c:pt>
                <c:pt idx="3">
                  <c:v>86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0-D899-4001-886A-D74F69EC4391}"/>
            </c:ext>
          </c:extLst>
        </c:ser>
        <c:ser>
          <c:idx val="1"/>
          <c:order val="1"/>
          <c:tx>
            <c:strRef>
              <c:f>List1!$C$17</c:f>
              <c:strCache>
                <c:ptCount val="1"/>
                <c:pt idx="0">
                  <c:v>azbestóza</c:v>
                </c:pt>
              </c:strCache>
            </c:strRef>
          </c:tx>
          <c:spPr>
            <a:ln w="22225" cap="rnd">
              <a:solidFill>
                <a:schemeClr val="tx1">
                  <a:lumMod val="50000"/>
                  <a:lumOff val="50000"/>
                </a:schemeClr>
              </a:solidFill>
              <a:round/>
            </a:ln>
            <a:effectLst/>
          </c:spPr>
          <c:marker>
            <c:symbol val="none"/>
          </c:marker>
          <c:cat>
            <c:strRef>
              <c:f>List1!$A$18:$A$21</c:f>
              <c:strCache>
                <c:ptCount val="4"/>
                <c:pt idx="0">
                  <c:v>2000 - 2004</c:v>
                </c:pt>
                <c:pt idx="1">
                  <c:v>2005 - 2009</c:v>
                </c:pt>
                <c:pt idx="2">
                  <c:v>2010 - 2014</c:v>
                </c:pt>
                <c:pt idx="3">
                  <c:v>2015 - 2019</c:v>
                </c:pt>
              </c:strCache>
            </c:strRef>
          </c:cat>
          <c:val>
            <c:numRef>
              <c:f>List1!$C$18:$C$21</c:f>
              <c:numCache>
                <c:formatCode>General</c:formatCode>
                <c:ptCount val="4"/>
                <c:pt idx="0">
                  <c:v>22</c:v>
                </c:pt>
                <c:pt idx="1">
                  <c:v>31</c:v>
                </c:pt>
                <c:pt idx="2">
                  <c:v>21</c:v>
                </c:pt>
                <c:pt idx="3">
                  <c:v>18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1-D899-4001-886A-D74F69EC4391}"/>
            </c:ext>
          </c:extLst>
        </c:ser>
        <c:ser>
          <c:idx val="2"/>
          <c:order val="2"/>
          <c:tx>
            <c:strRef>
              <c:f>List1!$D$17</c:f>
              <c:strCache>
                <c:ptCount val="1"/>
                <c:pt idx="0">
                  <c:v>hyalinóza</c:v>
                </c:pt>
              </c:strCache>
            </c:strRef>
          </c:tx>
          <c:spPr>
            <a:ln w="22225" cap="rnd">
              <a:solidFill>
                <a:schemeClr val="tx1"/>
              </a:solidFill>
              <a:prstDash val="dash"/>
              <a:round/>
            </a:ln>
            <a:effectLst/>
          </c:spPr>
          <c:marker>
            <c:symbol val="none"/>
          </c:marker>
          <c:cat>
            <c:strRef>
              <c:f>List1!$A$18:$A$21</c:f>
              <c:strCache>
                <c:ptCount val="4"/>
                <c:pt idx="0">
                  <c:v>2000 - 2004</c:v>
                </c:pt>
                <c:pt idx="1">
                  <c:v>2005 - 2009</c:v>
                </c:pt>
                <c:pt idx="2">
                  <c:v>2010 - 2014</c:v>
                </c:pt>
                <c:pt idx="3">
                  <c:v>2015 - 2019</c:v>
                </c:pt>
              </c:strCache>
            </c:strRef>
          </c:cat>
          <c:val>
            <c:numRef>
              <c:f>List1!$D$18:$D$21</c:f>
              <c:numCache>
                <c:formatCode>General</c:formatCode>
                <c:ptCount val="4"/>
                <c:pt idx="0">
                  <c:v>62</c:v>
                </c:pt>
                <c:pt idx="1">
                  <c:v>96</c:v>
                </c:pt>
                <c:pt idx="2">
                  <c:v>51</c:v>
                </c:pt>
                <c:pt idx="3">
                  <c:v>19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2-D899-4001-886A-D74F69EC4391}"/>
            </c:ext>
          </c:extLst>
        </c:ser>
        <c:ser>
          <c:idx val="3"/>
          <c:order val="3"/>
          <c:tx>
            <c:strRef>
              <c:f>List1!$E$17</c:f>
              <c:strCache>
                <c:ptCount val="1"/>
                <c:pt idx="0">
                  <c:v>mezoteliom</c:v>
                </c:pt>
              </c:strCache>
            </c:strRef>
          </c:tx>
          <c:spPr>
            <a:ln w="28575" cap="rnd">
              <a:solidFill>
                <a:schemeClr val="accent1"/>
              </a:solidFill>
              <a:prstDash val="solid"/>
              <a:round/>
            </a:ln>
            <a:effectLst/>
          </c:spPr>
          <c:marker>
            <c:symbol val="none"/>
          </c:marker>
          <c:cat>
            <c:strRef>
              <c:f>List1!$A$18:$A$21</c:f>
              <c:strCache>
                <c:ptCount val="4"/>
                <c:pt idx="0">
                  <c:v>2000 - 2004</c:v>
                </c:pt>
                <c:pt idx="1">
                  <c:v>2005 - 2009</c:v>
                </c:pt>
                <c:pt idx="2">
                  <c:v>2010 - 2014</c:v>
                </c:pt>
                <c:pt idx="3">
                  <c:v>2015 - 2019</c:v>
                </c:pt>
              </c:strCache>
            </c:strRef>
          </c:cat>
          <c:val>
            <c:numRef>
              <c:f>List1!$E$18:$E$21</c:f>
              <c:numCache>
                <c:formatCode>General</c:formatCode>
                <c:ptCount val="4"/>
                <c:pt idx="0">
                  <c:v>28</c:v>
                </c:pt>
                <c:pt idx="1">
                  <c:v>29</c:v>
                </c:pt>
                <c:pt idx="2">
                  <c:v>37</c:v>
                </c:pt>
                <c:pt idx="3">
                  <c:v>39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3-D899-4001-886A-D74F69EC4391}"/>
            </c:ext>
          </c:extLst>
        </c:ser>
        <c:ser>
          <c:idx val="4"/>
          <c:order val="4"/>
          <c:tx>
            <c:strRef>
              <c:f>List1!$F$17</c:f>
              <c:strCache>
                <c:ptCount val="1"/>
                <c:pt idx="0">
                  <c:v>rakovina plic</c:v>
                </c:pt>
              </c:strCache>
            </c:strRef>
          </c:tx>
          <c:spPr>
            <a:ln w="22225" cap="rnd">
              <a:solidFill>
                <a:schemeClr val="tx1"/>
              </a:solidFill>
              <a:prstDash val="sysDash"/>
              <a:round/>
            </a:ln>
            <a:effectLst/>
          </c:spPr>
          <c:marker>
            <c:symbol val="none"/>
          </c:marker>
          <c:cat>
            <c:strRef>
              <c:f>List1!$A$18:$A$21</c:f>
              <c:strCache>
                <c:ptCount val="4"/>
                <c:pt idx="0">
                  <c:v>2000 - 2004</c:v>
                </c:pt>
                <c:pt idx="1">
                  <c:v>2005 - 2009</c:v>
                </c:pt>
                <c:pt idx="2">
                  <c:v>2010 - 2014</c:v>
                </c:pt>
                <c:pt idx="3">
                  <c:v>2015 - 2019</c:v>
                </c:pt>
              </c:strCache>
            </c:strRef>
          </c:cat>
          <c:val>
            <c:numRef>
              <c:f>List1!$F$18:$F$21</c:f>
              <c:numCache>
                <c:formatCode>General</c:formatCode>
                <c:ptCount val="4"/>
                <c:pt idx="0">
                  <c:v>15</c:v>
                </c:pt>
                <c:pt idx="1">
                  <c:v>13</c:v>
                </c:pt>
                <c:pt idx="2">
                  <c:v>21</c:v>
                </c:pt>
                <c:pt idx="3">
                  <c:v>10</c:v>
                </c:pt>
              </c:numCache>
            </c:numRef>
          </c:val>
          <c:smooth val="0"/>
          <c:extLst xmlns:c16r2="http://schemas.microsoft.com/office/drawing/2015/06/chart">
            <c:ext xmlns:c16="http://schemas.microsoft.com/office/drawing/2014/chart" uri="{C3380CC4-5D6E-409C-BE32-E72D297353CC}">
              <c16:uniqueId val="{00000004-D899-4001-886A-D74F69EC439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169483648"/>
        <c:axId val="169489536"/>
      </c:lineChart>
      <c:dateAx>
        <c:axId val="169483648"/>
        <c:scaling>
          <c:orientation val="minMax"/>
        </c:scaling>
        <c:delete val="0"/>
        <c:axPos val="b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400" b="0" i="0" u="none" strike="noStrike" kern="1200" cap="all" spc="120" normalizeH="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69489536"/>
        <c:crosses val="autoZero"/>
        <c:auto val="0"/>
        <c:lblOffset val="0"/>
        <c:baseTimeUnit val="days"/>
      </c:dateAx>
      <c:valAx>
        <c:axId val="169489536"/>
        <c:scaling>
          <c:orientation val="minMax"/>
        </c:scaling>
        <c:delete val="0"/>
        <c:axPos val="l"/>
        <c:minorGridlines>
          <c:spPr>
            <a:ln>
              <a:solidFill>
                <a:schemeClr val="tx1">
                  <a:lumMod val="5000"/>
                  <a:lumOff val="95000"/>
                </a:schemeClr>
              </a:solidFill>
            </a:ln>
            <a:effectLst/>
          </c:spPr>
        </c:min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500" b="0" i="0" u="none" strike="noStrike" kern="1200" cap="all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cs-CZ" sz="1500" cap="none" baseline="0" dirty="0" smtClean="0">
                    <a:solidFill>
                      <a:sysClr val="windowText" lastClr="000000"/>
                    </a:solidFill>
                  </a:rPr>
                  <a:t>Počet případů</a:t>
                </a:r>
                <a:endParaRPr lang="cs-CZ" sz="1500" cap="none" baseline="0" dirty="0">
                  <a:solidFill>
                    <a:sysClr val="windowText" lastClr="000000"/>
                  </a:solidFill>
                </a:endParaRP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</c:title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dk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69483648"/>
        <c:crosses val="autoZero"/>
        <c:crossBetween val="midCat"/>
        <c:minorUnit val="10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73047851860262769"/>
          <c:y val="5.8395767547704563E-2"/>
          <c:w val="0.25339630797013452"/>
          <c:h val="0.38737349728603343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5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</c:chart>
  <c:spPr>
    <a:solidFill>
      <a:schemeClr val="lt1"/>
    </a:solidFill>
    <a:ln w="9525" cap="flat" cmpd="sng" algn="ctr">
      <a:noFill/>
      <a:round/>
    </a:ln>
    <a:effectLst/>
  </c:spPr>
  <c:txPr>
    <a:bodyPr/>
    <a:lstStyle/>
    <a:p>
      <a:pPr>
        <a:defRPr/>
      </a:pPr>
      <a:endParaRPr lang="cs-CZ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>
        <c:manualLayout>
          <c:layoutTarget val="inner"/>
          <c:xMode val="edge"/>
          <c:yMode val="edge"/>
          <c:x val="9.9385608048993893E-2"/>
          <c:y val="9.3009259259259264E-2"/>
          <c:w val="0.87005883639545389"/>
          <c:h val="0.65916536522950264"/>
        </c:manualLayout>
      </c:layout>
      <c:barChart>
        <c:barDir val="col"/>
        <c:grouping val="clustered"/>
        <c:varyColors val="0"/>
        <c:ser>
          <c:idx val="0"/>
          <c:order val="0"/>
          <c:tx>
            <c:strRef>
              <c:f>List1!$B$8</c:f>
              <c:strCache>
                <c:ptCount val="1"/>
                <c:pt idx="0">
                  <c:v>celkem</c:v>
                </c:pt>
              </c:strCache>
            </c:strRef>
          </c:tx>
          <c:spPr>
            <a:solidFill>
              <a:schemeClr val="tx1"/>
            </a:solidFill>
            <a:ln>
              <a:noFill/>
            </a:ln>
            <a:effectLst/>
          </c:spPr>
          <c:invertIfNegative val="0"/>
          <c:cat>
            <c:strRef>
              <c:f>List1!$A$9:$A$22</c:f>
              <c:strCache>
                <c:ptCount val="14"/>
                <c:pt idx="0">
                  <c:v>Hl. město Praha</c:v>
                </c:pt>
                <c:pt idx="1">
                  <c:v>Středočeský</c:v>
                </c:pt>
                <c:pt idx="2">
                  <c:v>Jihočeský</c:v>
                </c:pt>
                <c:pt idx="3">
                  <c:v>Plzeňský</c:v>
                </c:pt>
                <c:pt idx="4">
                  <c:v>Karlovarský</c:v>
                </c:pt>
                <c:pt idx="5">
                  <c:v>Ústecký</c:v>
                </c:pt>
                <c:pt idx="6">
                  <c:v>Liberecký</c:v>
                </c:pt>
                <c:pt idx="7">
                  <c:v>Královéhradecký</c:v>
                </c:pt>
                <c:pt idx="8">
                  <c:v>Pardubiccký</c:v>
                </c:pt>
                <c:pt idx="9">
                  <c:v>Vysočina</c:v>
                </c:pt>
                <c:pt idx="10">
                  <c:v>Jihomoravský</c:v>
                </c:pt>
                <c:pt idx="11">
                  <c:v>Olomoucký</c:v>
                </c:pt>
                <c:pt idx="12">
                  <c:v>Zlínský</c:v>
                </c:pt>
                <c:pt idx="13">
                  <c:v>Moravskoslezský</c:v>
                </c:pt>
              </c:strCache>
            </c:strRef>
          </c:cat>
          <c:val>
            <c:numRef>
              <c:f>List1!$B$9:$B$22</c:f>
              <c:numCache>
                <c:formatCode>General</c:formatCode>
                <c:ptCount val="14"/>
                <c:pt idx="0">
                  <c:v>4</c:v>
                </c:pt>
                <c:pt idx="1">
                  <c:v>284</c:v>
                </c:pt>
                <c:pt idx="2">
                  <c:v>3</c:v>
                </c:pt>
                <c:pt idx="3">
                  <c:v>11</c:v>
                </c:pt>
                <c:pt idx="4">
                  <c:v>5</c:v>
                </c:pt>
                <c:pt idx="5">
                  <c:v>3</c:v>
                </c:pt>
                <c:pt idx="6">
                  <c:v>0</c:v>
                </c:pt>
                <c:pt idx="7">
                  <c:v>69</c:v>
                </c:pt>
                <c:pt idx="8">
                  <c:v>1</c:v>
                </c:pt>
                <c:pt idx="9">
                  <c:v>1</c:v>
                </c:pt>
                <c:pt idx="10">
                  <c:v>8</c:v>
                </c:pt>
                <c:pt idx="11">
                  <c:v>102</c:v>
                </c:pt>
                <c:pt idx="12">
                  <c:v>2</c:v>
                </c:pt>
                <c:pt idx="13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2D9E-43BB-9FCD-3B88962E2AB2}"/>
            </c:ext>
          </c:extLst>
        </c:ser>
        <c:ser>
          <c:idx val="1"/>
          <c:order val="1"/>
          <c:tx>
            <c:strRef>
              <c:f>List1!$C$8</c:f>
              <c:strCache>
                <c:ptCount val="1"/>
                <c:pt idx="0">
                  <c:v>azbestóza</c:v>
                </c:pt>
              </c:strCache>
            </c:strRef>
          </c:tx>
          <c:spPr>
            <a:solidFill>
              <a:schemeClr val="tx1">
                <a:lumMod val="50000"/>
                <a:lumOff val="50000"/>
              </a:schemeClr>
            </a:solidFill>
            <a:ln>
              <a:solidFill>
                <a:schemeClr val="tx1"/>
              </a:solidFill>
            </a:ln>
            <a:effectLst/>
          </c:spPr>
          <c:invertIfNegative val="0"/>
          <c:cat>
            <c:strRef>
              <c:f>List1!$A$9:$A$22</c:f>
              <c:strCache>
                <c:ptCount val="14"/>
                <c:pt idx="0">
                  <c:v>Hl. město Praha</c:v>
                </c:pt>
                <c:pt idx="1">
                  <c:v>Středočeský</c:v>
                </c:pt>
                <c:pt idx="2">
                  <c:v>Jihočeský</c:v>
                </c:pt>
                <c:pt idx="3">
                  <c:v>Plzeňský</c:v>
                </c:pt>
                <c:pt idx="4">
                  <c:v>Karlovarský</c:v>
                </c:pt>
                <c:pt idx="5">
                  <c:v>Ústecký</c:v>
                </c:pt>
                <c:pt idx="6">
                  <c:v>Liberecký</c:v>
                </c:pt>
                <c:pt idx="7">
                  <c:v>Královéhradecký</c:v>
                </c:pt>
                <c:pt idx="8">
                  <c:v>Pardubiccký</c:v>
                </c:pt>
                <c:pt idx="9">
                  <c:v>Vysočina</c:v>
                </c:pt>
                <c:pt idx="10">
                  <c:v>Jihomoravský</c:v>
                </c:pt>
                <c:pt idx="11">
                  <c:v>Olomoucký</c:v>
                </c:pt>
                <c:pt idx="12">
                  <c:v>Zlínský</c:v>
                </c:pt>
                <c:pt idx="13">
                  <c:v>Moravskoslezský</c:v>
                </c:pt>
              </c:strCache>
            </c:strRef>
          </c:cat>
          <c:val>
            <c:numRef>
              <c:f>List1!$C$9:$C$22</c:f>
              <c:numCache>
                <c:formatCode>General</c:formatCode>
                <c:ptCount val="14"/>
                <c:pt idx="0">
                  <c:v>0</c:v>
                </c:pt>
                <c:pt idx="1">
                  <c:v>55</c:v>
                </c:pt>
                <c:pt idx="2">
                  <c:v>0</c:v>
                </c:pt>
                <c:pt idx="3">
                  <c:v>3</c:v>
                </c:pt>
                <c:pt idx="4">
                  <c:v>2</c:v>
                </c:pt>
                <c:pt idx="5">
                  <c:v>1</c:v>
                </c:pt>
                <c:pt idx="6">
                  <c:v>0</c:v>
                </c:pt>
                <c:pt idx="7">
                  <c:v>21</c:v>
                </c:pt>
                <c:pt idx="8">
                  <c:v>1</c:v>
                </c:pt>
                <c:pt idx="9">
                  <c:v>1</c:v>
                </c:pt>
                <c:pt idx="10">
                  <c:v>0</c:v>
                </c:pt>
                <c:pt idx="11">
                  <c:v>6</c:v>
                </c:pt>
                <c:pt idx="12">
                  <c:v>0</c:v>
                </c:pt>
                <c:pt idx="13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1-2D9E-43BB-9FCD-3B88962E2AB2}"/>
            </c:ext>
          </c:extLst>
        </c:ser>
        <c:ser>
          <c:idx val="2"/>
          <c:order val="2"/>
          <c:tx>
            <c:strRef>
              <c:f>List1!$D$8</c:f>
              <c:strCache>
                <c:ptCount val="1"/>
                <c:pt idx="0">
                  <c:v>hyalinóza</c:v>
                </c:pt>
              </c:strCache>
            </c:strRef>
          </c:tx>
          <c:spPr>
            <a:pattFill prst="pct20">
              <a:fgClr>
                <a:schemeClr val="tx1"/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  <a:effectLst/>
          </c:spPr>
          <c:invertIfNegative val="0"/>
          <c:cat>
            <c:strRef>
              <c:f>List1!$A$9:$A$22</c:f>
              <c:strCache>
                <c:ptCount val="14"/>
                <c:pt idx="0">
                  <c:v>Hl. město Praha</c:v>
                </c:pt>
                <c:pt idx="1">
                  <c:v>Středočeský</c:v>
                </c:pt>
                <c:pt idx="2">
                  <c:v>Jihočeský</c:v>
                </c:pt>
                <c:pt idx="3">
                  <c:v>Plzeňský</c:v>
                </c:pt>
                <c:pt idx="4">
                  <c:v>Karlovarský</c:v>
                </c:pt>
                <c:pt idx="5">
                  <c:v>Ústecký</c:v>
                </c:pt>
                <c:pt idx="6">
                  <c:v>Liberecký</c:v>
                </c:pt>
                <c:pt idx="7">
                  <c:v>Královéhradecký</c:v>
                </c:pt>
                <c:pt idx="8">
                  <c:v>Pardubiccký</c:v>
                </c:pt>
                <c:pt idx="9">
                  <c:v>Vysočina</c:v>
                </c:pt>
                <c:pt idx="10">
                  <c:v>Jihomoravský</c:v>
                </c:pt>
                <c:pt idx="11">
                  <c:v>Olomoucký</c:v>
                </c:pt>
                <c:pt idx="12">
                  <c:v>Zlínský</c:v>
                </c:pt>
                <c:pt idx="13">
                  <c:v>Moravskoslezský</c:v>
                </c:pt>
              </c:strCache>
            </c:strRef>
          </c:cat>
          <c:val>
            <c:numRef>
              <c:f>List1!$D$9:$D$22</c:f>
              <c:numCache>
                <c:formatCode>General</c:formatCode>
                <c:ptCount val="14"/>
                <c:pt idx="0">
                  <c:v>1</c:v>
                </c:pt>
                <c:pt idx="1">
                  <c:v>165</c:v>
                </c:pt>
                <c:pt idx="2">
                  <c:v>0</c:v>
                </c:pt>
                <c:pt idx="3">
                  <c:v>0</c:v>
                </c:pt>
                <c:pt idx="4">
                  <c:v>1</c:v>
                </c:pt>
                <c:pt idx="5">
                  <c:v>1</c:v>
                </c:pt>
                <c:pt idx="6">
                  <c:v>0</c:v>
                </c:pt>
                <c:pt idx="7">
                  <c:v>28</c:v>
                </c:pt>
                <c:pt idx="8">
                  <c:v>0</c:v>
                </c:pt>
                <c:pt idx="9">
                  <c:v>0</c:v>
                </c:pt>
                <c:pt idx="10">
                  <c:v>0</c:v>
                </c:pt>
                <c:pt idx="11">
                  <c:v>28</c:v>
                </c:pt>
                <c:pt idx="12">
                  <c:v>0</c:v>
                </c:pt>
                <c:pt idx="13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2-2D9E-43BB-9FCD-3B88962E2AB2}"/>
            </c:ext>
          </c:extLst>
        </c:ser>
        <c:ser>
          <c:idx val="3"/>
          <c:order val="3"/>
          <c:tx>
            <c:strRef>
              <c:f>List1!$E$8</c:f>
              <c:strCache>
                <c:ptCount val="1"/>
                <c:pt idx="0">
                  <c:v>mezoteliom</c:v>
                </c:pt>
              </c:strCache>
            </c:strRef>
          </c:tx>
          <c:spPr>
            <a:solidFill>
              <a:schemeClr val="accent1"/>
            </a:solidFill>
            <a:ln>
              <a:solidFill>
                <a:schemeClr val="tx1"/>
              </a:solidFill>
            </a:ln>
            <a:effectLst/>
          </c:spPr>
          <c:invertIfNegative val="0"/>
          <c:cat>
            <c:strRef>
              <c:f>List1!$A$9:$A$22</c:f>
              <c:strCache>
                <c:ptCount val="14"/>
                <c:pt idx="0">
                  <c:v>Hl. město Praha</c:v>
                </c:pt>
                <c:pt idx="1">
                  <c:v>Středočeský</c:v>
                </c:pt>
                <c:pt idx="2">
                  <c:v>Jihočeský</c:v>
                </c:pt>
                <c:pt idx="3">
                  <c:v>Plzeňský</c:v>
                </c:pt>
                <c:pt idx="4">
                  <c:v>Karlovarský</c:v>
                </c:pt>
                <c:pt idx="5">
                  <c:v>Ústecký</c:v>
                </c:pt>
                <c:pt idx="6">
                  <c:v>Liberecký</c:v>
                </c:pt>
                <c:pt idx="7">
                  <c:v>Královéhradecký</c:v>
                </c:pt>
                <c:pt idx="8">
                  <c:v>Pardubiccký</c:v>
                </c:pt>
                <c:pt idx="9">
                  <c:v>Vysočina</c:v>
                </c:pt>
                <c:pt idx="10">
                  <c:v>Jihomoravský</c:v>
                </c:pt>
                <c:pt idx="11">
                  <c:v>Olomoucký</c:v>
                </c:pt>
                <c:pt idx="12">
                  <c:v>Zlínský</c:v>
                </c:pt>
                <c:pt idx="13">
                  <c:v>Moravskoslezský</c:v>
                </c:pt>
              </c:strCache>
            </c:strRef>
          </c:cat>
          <c:val>
            <c:numRef>
              <c:f>List1!$E$9:$E$22</c:f>
              <c:numCache>
                <c:formatCode>General</c:formatCode>
                <c:ptCount val="14"/>
                <c:pt idx="0">
                  <c:v>2</c:v>
                </c:pt>
                <c:pt idx="1">
                  <c:v>39</c:v>
                </c:pt>
                <c:pt idx="2">
                  <c:v>3</c:v>
                </c:pt>
                <c:pt idx="3">
                  <c:v>4</c:v>
                </c:pt>
                <c:pt idx="4">
                  <c:v>2</c:v>
                </c:pt>
                <c:pt idx="5">
                  <c:v>1</c:v>
                </c:pt>
                <c:pt idx="6">
                  <c:v>0</c:v>
                </c:pt>
                <c:pt idx="7">
                  <c:v>7</c:v>
                </c:pt>
                <c:pt idx="8">
                  <c:v>0</c:v>
                </c:pt>
                <c:pt idx="9">
                  <c:v>0</c:v>
                </c:pt>
                <c:pt idx="10">
                  <c:v>7</c:v>
                </c:pt>
                <c:pt idx="11">
                  <c:v>54</c:v>
                </c:pt>
                <c:pt idx="12">
                  <c:v>2</c:v>
                </c:pt>
                <c:pt idx="13">
                  <c:v>5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3-2D9E-43BB-9FCD-3B88962E2AB2}"/>
            </c:ext>
          </c:extLst>
        </c:ser>
        <c:ser>
          <c:idx val="4"/>
          <c:order val="4"/>
          <c:tx>
            <c:strRef>
              <c:f>List1!$F$8</c:f>
              <c:strCache>
                <c:ptCount val="1"/>
                <c:pt idx="0">
                  <c:v>rakovina plic</c:v>
                </c:pt>
              </c:strCache>
            </c:strRef>
          </c:tx>
          <c:spPr>
            <a:pattFill prst="narHorz">
              <a:fgClr>
                <a:schemeClr val="tx1"/>
              </a:fgClr>
              <a:bgClr>
                <a:schemeClr val="bg1"/>
              </a:bgClr>
            </a:pattFill>
            <a:ln>
              <a:solidFill>
                <a:schemeClr val="tx1"/>
              </a:solidFill>
            </a:ln>
            <a:effectLst/>
          </c:spPr>
          <c:invertIfNegative val="0"/>
          <c:cat>
            <c:strRef>
              <c:f>List1!$A$9:$A$22</c:f>
              <c:strCache>
                <c:ptCount val="14"/>
                <c:pt idx="0">
                  <c:v>Hl. město Praha</c:v>
                </c:pt>
                <c:pt idx="1">
                  <c:v>Středočeský</c:v>
                </c:pt>
                <c:pt idx="2">
                  <c:v>Jihočeský</c:v>
                </c:pt>
                <c:pt idx="3">
                  <c:v>Plzeňský</c:v>
                </c:pt>
                <c:pt idx="4">
                  <c:v>Karlovarský</c:v>
                </c:pt>
                <c:pt idx="5">
                  <c:v>Ústecký</c:v>
                </c:pt>
                <c:pt idx="6">
                  <c:v>Liberecký</c:v>
                </c:pt>
                <c:pt idx="7">
                  <c:v>Královéhradecký</c:v>
                </c:pt>
                <c:pt idx="8">
                  <c:v>Pardubiccký</c:v>
                </c:pt>
                <c:pt idx="9">
                  <c:v>Vysočina</c:v>
                </c:pt>
                <c:pt idx="10">
                  <c:v>Jihomoravský</c:v>
                </c:pt>
                <c:pt idx="11">
                  <c:v>Olomoucký</c:v>
                </c:pt>
                <c:pt idx="12">
                  <c:v>Zlínský</c:v>
                </c:pt>
                <c:pt idx="13">
                  <c:v>Moravskoslezský</c:v>
                </c:pt>
              </c:strCache>
            </c:strRef>
          </c:cat>
          <c:val>
            <c:numRef>
              <c:f>List1!$F$9:$F$22</c:f>
              <c:numCache>
                <c:formatCode>General</c:formatCode>
                <c:ptCount val="14"/>
                <c:pt idx="0">
                  <c:v>1</c:v>
                </c:pt>
                <c:pt idx="1">
                  <c:v>25</c:v>
                </c:pt>
                <c:pt idx="2">
                  <c:v>0</c:v>
                </c:pt>
                <c:pt idx="3">
                  <c:v>4</c:v>
                </c:pt>
                <c:pt idx="4">
                  <c:v>0</c:v>
                </c:pt>
                <c:pt idx="5">
                  <c:v>0</c:v>
                </c:pt>
                <c:pt idx="6">
                  <c:v>0</c:v>
                </c:pt>
                <c:pt idx="7">
                  <c:v>13</c:v>
                </c:pt>
                <c:pt idx="8">
                  <c:v>0</c:v>
                </c:pt>
                <c:pt idx="9">
                  <c:v>0</c:v>
                </c:pt>
                <c:pt idx="10">
                  <c:v>1</c:v>
                </c:pt>
                <c:pt idx="11">
                  <c:v>14</c:v>
                </c:pt>
                <c:pt idx="12">
                  <c:v>0</c:v>
                </c:pt>
                <c:pt idx="13">
                  <c:v>0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4-2D9E-43BB-9FCD-3B88962E2AB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overlap val="-27"/>
        <c:axId val="169540224"/>
        <c:axId val="181145984"/>
      </c:barChart>
      <c:dateAx>
        <c:axId val="169540224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81145984"/>
        <c:crosses val="autoZero"/>
        <c:auto val="0"/>
        <c:lblOffset val="100"/>
        <c:baseTimeUnit val="days"/>
        <c:majorUnit val="1"/>
      </c:dateAx>
      <c:valAx>
        <c:axId val="181145984"/>
        <c:scaling>
          <c:orientation val="minMax"/>
          <c:max val="290"/>
          <c:min val="0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5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cs-CZ" sz="1500" dirty="0" smtClean="0">
                    <a:solidFill>
                      <a:sysClr val="windowText" lastClr="000000"/>
                    </a:solidFill>
                  </a:rPr>
                  <a:t>Počet případů</a:t>
                </a:r>
                <a:endParaRPr lang="cs-CZ" sz="1500" dirty="0">
                  <a:solidFill>
                    <a:sysClr val="windowText" lastClr="000000"/>
                  </a:solidFill>
                </a:endParaRP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69540224"/>
        <c:crosses val="autoZero"/>
        <c:crossBetween val="between"/>
        <c:majorUnit val="20"/>
      </c:valAx>
      <c:spPr>
        <a:noFill/>
        <a:ln>
          <a:noFill/>
        </a:ln>
        <a:effectLst/>
      </c:spPr>
    </c:plotArea>
    <c:legend>
      <c:legendPos val="tr"/>
      <c:layout>
        <c:manualLayout>
          <c:xMode val="edge"/>
          <c:yMode val="edge"/>
          <c:x val="0.85006733340505314"/>
          <c:y val="6.1088977423638911E-2"/>
          <c:w val="0.13963670698346348"/>
          <c:h val="0.37633647769318096"/>
        </c:manualLayout>
      </c:layout>
      <c:overlay val="0"/>
      <c:spPr>
        <a:solidFill>
          <a:schemeClr val="bg1"/>
        </a:solidFill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500" b="0" i="0" u="none" strike="noStrike" kern="1200" baseline="0">
              <a:solidFill>
                <a:schemeClr val="tx1"/>
              </a:solidFill>
              <a:latin typeface="+mn-lt"/>
              <a:ea typeface="+mn-ea"/>
              <a:cs typeface="+mn-cs"/>
            </a:defRPr>
          </a:pPr>
          <a:endParaRPr lang="cs-CZ"/>
        </a:p>
      </c:txPr>
    </c:legend>
    <c:plotVisOnly val="1"/>
    <c:dispBlanksAs val="gap"/>
    <c:showDLblsOverMax val="0"/>
    <c:extLst xmlns:c16r2="http://schemas.microsoft.com/office/drawing/2015/06/chart"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</c:chart>
  <c:spPr>
    <a:solidFill>
      <a:schemeClr val="bg1"/>
    </a:solidFill>
    <a:ln w="9525" cap="flat" cmpd="sng" algn="ctr">
      <a:noFill/>
      <a:round/>
    </a:ln>
    <a:effectLst/>
  </c:spPr>
  <c:txPr>
    <a:bodyPr/>
    <a:lstStyle/>
    <a:p>
      <a:pPr>
        <a:defRPr/>
      </a:pPr>
      <a:endParaRPr lang="cs-CZ"/>
    </a:p>
  </c:txPr>
  <c:externalData r:id="rId1">
    <c:autoUpdate val="0"/>
  </c:externalData>
  <c:userShapes r:id="rId2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0"/>
  <c:lang val="cs-CZ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plotArea>
      <c:layout/>
      <c:barChart>
        <c:barDir val="col"/>
        <c:grouping val="clustered"/>
        <c:varyColors val="0"/>
        <c:ser>
          <c:idx val="0"/>
          <c:order val="0"/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dLbls>
            <c:spPr>
              <a:noFill/>
              <a:ln>
                <a:noFill/>
              </a:ln>
              <a:effectLst/>
            </c:spPr>
            <c:txPr>
              <a:bodyPr rot="0" spcFirstLastPara="1" vertOverflow="ellipsis" vert="horz" wrap="square" lIns="38100" tIns="19050" rIns="38100" bIns="19050" anchor="ctr" anchorCtr="1">
                <a:spAutoFit/>
              </a:bodyPr>
              <a:lstStyle/>
              <a:p>
                <a:pPr>
                  <a:defRPr sz="1200" b="0" i="0" u="none" strike="noStrike" kern="1200" baseline="0">
                    <a:solidFill>
                      <a:schemeClr val="tx1">
                        <a:lumMod val="75000"/>
                        <a:lumOff val="25000"/>
                      </a:schemeClr>
                    </a:solidFill>
                    <a:latin typeface="+mn-lt"/>
                    <a:ea typeface="+mn-ea"/>
                    <a:cs typeface="+mn-cs"/>
                  </a:defRPr>
                </a:pPr>
                <a:endParaRPr lang="cs-CZ"/>
              </a:p>
            </c:txPr>
            <c:dLblPos val="outEnd"/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 xmlns:c16r2="http://schemas.microsoft.com/office/drawing/2015/06/chart">
              <c:ext xmlns:c15="http://schemas.microsoft.com/office/drawing/2012/chart" uri="{CE6537A1-D6FC-4f65-9D91-7224C49458BB}">
                <c15:showLeaderLines val="1"/>
                <c15:leaderLines>
                  <c:spPr>
                    <a:ln w="9525" cap="flat" cmpd="sng" algn="ctr">
                      <a:solidFill>
                        <a:schemeClr val="tx1">
                          <a:lumMod val="35000"/>
                          <a:lumOff val="65000"/>
                        </a:schemeClr>
                      </a:solidFill>
                      <a:round/>
                    </a:ln>
                    <a:effectLst/>
                  </c:spPr>
                </c15:leaderLines>
              </c:ext>
            </c:extLst>
          </c:dLbls>
          <c:cat>
            <c:strRef>
              <c:f>List1!$A$1:$P$1</c:f>
              <c:strCache>
                <c:ptCount val="14"/>
                <c:pt idx="0">
                  <c:v>Hl. město Praha</c:v>
                </c:pt>
                <c:pt idx="1">
                  <c:v>Středočeský</c:v>
                </c:pt>
                <c:pt idx="2">
                  <c:v>Jihočeský</c:v>
                </c:pt>
                <c:pt idx="3">
                  <c:v>Plzeňký</c:v>
                </c:pt>
                <c:pt idx="4">
                  <c:v>Karlovarský</c:v>
                </c:pt>
                <c:pt idx="5">
                  <c:v>Ústecký</c:v>
                </c:pt>
                <c:pt idx="6">
                  <c:v>Liberecký</c:v>
                </c:pt>
                <c:pt idx="7">
                  <c:v>Královéhradecký</c:v>
                </c:pt>
                <c:pt idx="8">
                  <c:v>Pardubický</c:v>
                </c:pt>
                <c:pt idx="9">
                  <c:v>Vysočina</c:v>
                </c:pt>
                <c:pt idx="10">
                  <c:v>Jihomoravský</c:v>
                </c:pt>
                <c:pt idx="11">
                  <c:v>Olomoucký</c:v>
                </c:pt>
                <c:pt idx="12">
                  <c:v>Zlínský</c:v>
                </c:pt>
                <c:pt idx="13">
                  <c:v>Moravskoslezský</c:v>
                </c:pt>
              </c:strCache>
            </c:strRef>
          </c:cat>
          <c:val>
            <c:numRef>
              <c:f>List1!$A$2:$P$2</c:f>
              <c:numCache>
                <c:formatCode>General</c:formatCode>
                <c:ptCount val="16"/>
                <c:pt idx="0">
                  <c:v>3.58</c:v>
                </c:pt>
                <c:pt idx="1">
                  <c:v>31.91</c:v>
                </c:pt>
                <c:pt idx="2">
                  <c:v>18.05</c:v>
                </c:pt>
                <c:pt idx="3">
                  <c:v>13.12</c:v>
                </c:pt>
                <c:pt idx="4">
                  <c:v>8.59</c:v>
                </c:pt>
                <c:pt idx="5">
                  <c:v>0.15</c:v>
                </c:pt>
                <c:pt idx="6">
                  <c:v>0</c:v>
                </c:pt>
                <c:pt idx="7">
                  <c:v>15.8</c:v>
                </c:pt>
                <c:pt idx="8">
                  <c:v>0</c:v>
                </c:pt>
                <c:pt idx="9">
                  <c:v>0</c:v>
                </c:pt>
                <c:pt idx="10">
                  <c:v>6.93</c:v>
                </c:pt>
                <c:pt idx="11">
                  <c:v>38.869999999999997</c:v>
                </c:pt>
                <c:pt idx="12">
                  <c:v>4.8600000000000003</c:v>
                </c:pt>
                <c:pt idx="13">
                  <c:v>4.82</c:v>
                </c:pt>
              </c:numCache>
            </c:numRef>
          </c:val>
          <c:extLst xmlns:c16r2="http://schemas.microsoft.com/office/drawing/2015/06/chart">
            <c:ext xmlns:c16="http://schemas.microsoft.com/office/drawing/2014/chart" uri="{C3380CC4-5D6E-409C-BE32-E72D297353CC}">
              <c16:uniqueId val="{00000000-B690-4D07-947D-1A5FF58117B6}"/>
            </c:ext>
          </c:extLst>
        </c:ser>
        <c:dLbls>
          <c:showLegendKey val="0"/>
          <c:showVal val="1"/>
          <c:showCatName val="0"/>
          <c:showSerName val="0"/>
          <c:showPercent val="0"/>
          <c:showBubbleSize val="0"/>
        </c:dLbls>
        <c:gapWidth val="59"/>
        <c:overlap val="-27"/>
        <c:axId val="181162368"/>
        <c:axId val="181165056"/>
      </c:barChart>
      <c:catAx>
        <c:axId val="18116236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2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81165056"/>
        <c:crosses val="autoZero"/>
        <c:auto val="1"/>
        <c:lblAlgn val="ctr"/>
        <c:lblOffset val="100"/>
        <c:noMultiLvlLbl val="0"/>
      </c:catAx>
      <c:valAx>
        <c:axId val="181165056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title>
          <c:tx>
            <c:rich>
              <a:bodyPr rot="-5400000" spcFirstLastPara="1" vertOverflow="ellipsis" vert="horz" wrap="square" anchor="ctr" anchorCtr="1"/>
              <a:lstStyle/>
              <a:p>
                <a:pPr>
                  <a:defRPr sz="1500" b="0" i="0" u="none" strike="noStrike" kern="1200" baseline="0">
                    <a:solidFill>
                      <a:sysClr val="windowText" lastClr="000000"/>
                    </a:solidFill>
                    <a:latin typeface="+mn-lt"/>
                    <a:ea typeface="+mn-ea"/>
                    <a:cs typeface="+mn-cs"/>
                  </a:defRPr>
                </a:pPr>
                <a:r>
                  <a:rPr lang="cs-CZ" sz="1500" dirty="0" smtClean="0">
                    <a:solidFill>
                      <a:sysClr val="windowText" lastClr="000000"/>
                    </a:solidFill>
                  </a:rPr>
                  <a:t>Procenta</a:t>
                </a:r>
                <a:endParaRPr lang="cs-CZ" sz="1500" dirty="0">
                  <a:solidFill>
                    <a:sysClr val="windowText" lastClr="000000"/>
                  </a:solidFill>
                </a:endParaRPr>
              </a:p>
            </c:rich>
          </c:tx>
          <c:layout/>
          <c:overlay val="0"/>
          <c:spPr>
            <a:noFill/>
            <a:ln>
              <a:noFill/>
            </a:ln>
            <a:effectLst/>
          </c:spPr>
        </c:title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900" b="0" i="0" u="none" strike="noStrike" kern="1200" baseline="0">
                <a:solidFill>
                  <a:sysClr val="windowText" lastClr="000000"/>
                </a:solidFill>
                <a:latin typeface="+mn-lt"/>
                <a:ea typeface="+mn-ea"/>
                <a:cs typeface="+mn-cs"/>
              </a:defRPr>
            </a:pPr>
            <a:endParaRPr lang="cs-CZ"/>
          </a:p>
        </c:txPr>
        <c:crossAx val="181162368"/>
        <c:crosses val="autoZero"/>
        <c:crossBetween val="between"/>
      </c:valAx>
      <c:spPr>
        <a:noFill/>
        <a:ln>
          <a:noFill/>
        </a:ln>
        <a:effectLst/>
      </c:spPr>
    </c:plotArea>
    <c:plotVisOnly val="1"/>
    <c:dispBlanksAs val="gap"/>
    <c:showDLblsOverMax val="0"/>
  </c:chart>
  <c:spPr>
    <a:solidFill>
      <a:schemeClr val="bg1"/>
    </a:solidFill>
    <a:ln w="9525" cap="flat" cmpd="sng" algn="ctr">
      <a:noFill/>
      <a:round/>
    </a:ln>
    <a:effectLst/>
  </c:spPr>
  <c:txPr>
    <a:bodyPr/>
    <a:lstStyle/>
    <a:p>
      <a:pPr>
        <a:defRPr/>
      </a:pPr>
      <a:endParaRPr lang="cs-CZ"/>
    </a:p>
  </c:txPr>
  <c:externalData r:id="rId1">
    <c:autoUpdate val="0"/>
  </c:externalData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0.02961</cdr:x>
      <cdr:y>0.76895</cdr:y>
    </cdr:from>
    <cdr:to>
      <cdr:x>0.08295</cdr:x>
      <cdr:y>0.82945</cdr:y>
    </cdr:to>
    <cdr:sp macro="" textlink="">
      <cdr:nvSpPr>
        <cdr:cNvPr id="2" name="TextovéPole 1"/>
        <cdr:cNvSpPr txBox="1"/>
      </cdr:nvSpPr>
      <cdr:spPr>
        <a:xfrm xmlns:a="http://schemas.openxmlformats.org/drawingml/2006/main">
          <a:off x="239776" y="2745432"/>
          <a:ext cx="432048" cy="216024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square" rtlCol="0"/>
        <a:lstStyle xmlns:a="http://schemas.openxmlformats.org/drawingml/2006/main"/>
        <a:p xmlns:a="http://schemas.openxmlformats.org/drawingml/2006/main">
          <a:r>
            <a:rPr lang="cs-CZ" sz="1200" dirty="0" smtClean="0"/>
            <a:t>Kraj</a:t>
          </a:r>
          <a:endParaRPr lang="cs-CZ" sz="1300" dirty="0"/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403985" y="3888520"/>
            <a:ext cx="15911830" cy="8272039"/>
          </a:xfrm>
        </p:spPr>
        <p:txBody>
          <a:bodyPr anchor="b"/>
          <a:lstStyle>
            <a:lvl1pPr algn="ctr">
              <a:defRPr sz="12283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339975" y="12479561"/>
            <a:ext cx="14039850" cy="5736526"/>
          </a:xfrm>
        </p:spPr>
        <p:txBody>
          <a:bodyPr/>
          <a:lstStyle>
            <a:lvl1pPr marL="0" indent="0" algn="ctr">
              <a:buNone/>
              <a:defRPr sz="4913"/>
            </a:lvl1pPr>
            <a:lvl2pPr marL="935980" indent="0" algn="ctr">
              <a:buNone/>
              <a:defRPr sz="4094"/>
            </a:lvl2pPr>
            <a:lvl3pPr marL="1871960" indent="0" algn="ctr">
              <a:buNone/>
              <a:defRPr sz="3685"/>
            </a:lvl3pPr>
            <a:lvl4pPr marL="2807940" indent="0" algn="ctr">
              <a:buNone/>
              <a:defRPr sz="3276"/>
            </a:lvl4pPr>
            <a:lvl5pPr marL="3743919" indent="0" algn="ctr">
              <a:buNone/>
              <a:defRPr sz="3276"/>
            </a:lvl5pPr>
            <a:lvl6pPr marL="4679899" indent="0" algn="ctr">
              <a:buNone/>
              <a:defRPr sz="3276"/>
            </a:lvl6pPr>
            <a:lvl7pPr marL="5615879" indent="0" algn="ctr">
              <a:buNone/>
              <a:defRPr sz="3276"/>
            </a:lvl7pPr>
            <a:lvl8pPr marL="6551859" indent="0" algn="ctr">
              <a:buNone/>
              <a:defRPr sz="3276"/>
            </a:lvl8pPr>
            <a:lvl9pPr marL="7487839" indent="0" algn="ctr">
              <a:buNone/>
              <a:defRPr sz="3276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80014604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57186394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3396358" y="1265006"/>
            <a:ext cx="4036457" cy="20135597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286987" y="1265006"/>
            <a:ext cx="11875373" cy="2013559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0125713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0122767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77237" y="5923535"/>
            <a:ext cx="16145828" cy="9883545"/>
          </a:xfrm>
        </p:spPr>
        <p:txBody>
          <a:bodyPr anchor="b"/>
          <a:lstStyle>
            <a:lvl1pPr>
              <a:defRPr sz="12283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77237" y="15900583"/>
            <a:ext cx="16145828" cy="5197523"/>
          </a:xfrm>
        </p:spPr>
        <p:txBody>
          <a:bodyPr/>
          <a:lstStyle>
            <a:lvl1pPr marL="0" indent="0">
              <a:buNone/>
              <a:defRPr sz="4913">
                <a:solidFill>
                  <a:schemeClr val="tx1"/>
                </a:solidFill>
              </a:defRPr>
            </a:lvl1pPr>
            <a:lvl2pPr marL="935980" indent="0">
              <a:buNone/>
              <a:defRPr sz="4094">
                <a:solidFill>
                  <a:schemeClr val="tx1">
                    <a:tint val="75000"/>
                  </a:schemeClr>
                </a:solidFill>
              </a:defRPr>
            </a:lvl2pPr>
            <a:lvl3pPr marL="1871960" indent="0">
              <a:buNone/>
              <a:defRPr sz="3685">
                <a:solidFill>
                  <a:schemeClr val="tx1">
                    <a:tint val="75000"/>
                  </a:schemeClr>
                </a:solidFill>
              </a:defRPr>
            </a:lvl3pPr>
            <a:lvl4pPr marL="2807940" indent="0">
              <a:buNone/>
              <a:defRPr sz="3276">
                <a:solidFill>
                  <a:schemeClr val="tx1">
                    <a:tint val="75000"/>
                  </a:schemeClr>
                </a:solidFill>
              </a:defRPr>
            </a:lvl4pPr>
            <a:lvl5pPr marL="3743919" indent="0">
              <a:buNone/>
              <a:defRPr sz="3276">
                <a:solidFill>
                  <a:schemeClr val="tx1">
                    <a:tint val="75000"/>
                  </a:schemeClr>
                </a:solidFill>
              </a:defRPr>
            </a:lvl5pPr>
            <a:lvl6pPr marL="4679899" indent="0">
              <a:buNone/>
              <a:defRPr sz="3276">
                <a:solidFill>
                  <a:schemeClr val="tx1">
                    <a:tint val="75000"/>
                  </a:schemeClr>
                </a:solidFill>
              </a:defRPr>
            </a:lvl6pPr>
            <a:lvl7pPr marL="5615879" indent="0">
              <a:buNone/>
              <a:defRPr sz="3276">
                <a:solidFill>
                  <a:schemeClr val="tx1">
                    <a:tint val="75000"/>
                  </a:schemeClr>
                </a:solidFill>
              </a:defRPr>
            </a:lvl7pPr>
            <a:lvl8pPr marL="6551859" indent="0">
              <a:buNone/>
              <a:defRPr sz="3276">
                <a:solidFill>
                  <a:schemeClr val="tx1">
                    <a:tint val="75000"/>
                  </a:schemeClr>
                </a:solidFill>
              </a:defRPr>
            </a:lvl8pPr>
            <a:lvl9pPr marL="7487839" indent="0">
              <a:buNone/>
              <a:defRPr sz="3276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589369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286986" y="6325030"/>
            <a:ext cx="7955915" cy="150755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9476899" y="6325030"/>
            <a:ext cx="7955915" cy="15075573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9625941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89424" y="1265011"/>
            <a:ext cx="16145828" cy="4592524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89426" y="5824529"/>
            <a:ext cx="7919352" cy="2854512"/>
          </a:xfrm>
        </p:spPr>
        <p:txBody>
          <a:bodyPr anchor="b"/>
          <a:lstStyle>
            <a:lvl1pPr marL="0" indent="0">
              <a:buNone/>
              <a:defRPr sz="4913" b="1"/>
            </a:lvl1pPr>
            <a:lvl2pPr marL="935980" indent="0">
              <a:buNone/>
              <a:defRPr sz="4094" b="1"/>
            </a:lvl2pPr>
            <a:lvl3pPr marL="1871960" indent="0">
              <a:buNone/>
              <a:defRPr sz="3685" b="1"/>
            </a:lvl3pPr>
            <a:lvl4pPr marL="2807940" indent="0">
              <a:buNone/>
              <a:defRPr sz="3276" b="1"/>
            </a:lvl4pPr>
            <a:lvl5pPr marL="3743919" indent="0">
              <a:buNone/>
              <a:defRPr sz="3276" b="1"/>
            </a:lvl5pPr>
            <a:lvl6pPr marL="4679899" indent="0">
              <a:buNone/>
              <a:defRPr sz="3276" b="1"/>
            </a:lvl6pPr>
            <a:lvl7pPr marL="5615879" indent="0">
              <a:buNone/>
              <a:defRPr sz="3276" b="1"/>
            </a:lvl7pPr>
            <a:lvl8pPr marL="6551859" indent="0">
              <a:buNone/>
              <a:defRPr sz="3276" b="1"/>
            </a:lvl8pPr>
            <a:lvl9pPr marL="7487839" indent="0">
              <a:buNone/>
              <a:defRPr sz="3276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89426" y="8679041"/>
            <a:ext cx="7919352" cy="127655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9476900" y="5824529"/>
            <a:ext cx="7958353" cy="2854512"/>
          </a:xfrm>
        </p:spPr>
        <p:txBody>
          <a:bodyPr anchor="b"/>
          <a:lstStyle>
            <a:lvl1pPr marL="0" indent="0">
              <a:buNone/>
              <a:defRPr sz="4913" b="1"/>
            </a:lvl1pPr>
            <a:lvl2pPr marL="935980" indent="0">
              <a:buNone/>
              <a:defRPr sz="4094" b="1"/>
            </a:lvl2pPr>
            <a:lvl3pPr marL="1871960" indent="0">
              <a:buNone/>
              <a:defRPr sz="3685" b="1"/>
            </a:lvl3pPr>
            <a:lvl4pPr marL="2807940" indent="0">
              <a:buNone/>
              <a:defRPr sz="3276" b="1"/>
            </a:lvl4pPr>
            <a:lvl5pPr marL="3743919" indent="0">
              <a:buNone/>
              <a:defRPr sz="3276" b="1"/>
            </a:lvl5pPr>
            <a:lvl6pPr marL="4679899" indent="0">
              <a:buNone/>
              <a:defRPr sz="3276" b="1"/>
            </a:lvl6pPr>
            <a:lvl7pPr marL="5615879" indent="0">
              <a:buNone/>
              <a:defRPr sz="3276" b="1"/>
            </a:lvl7pPr>
            <a:lvl8pPr marL="6551859" indent="0">
              <a:buNone/>
              <a:defRPr sz="3276" b="1"/>
            </a:lvl8pPr>
            <a:lvl9pPr marL="7487839" indent="0">
              <a:buNone/>
              <a:defRPr sz="3276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9476900" y="8679041"/>
            <a:ext cx="7958353" cy="1276556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9755948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74747691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0608329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89424" y="1584008"/>
            <a:ext cx="6037623" cy="5544026"/>
          </a:xfrm>
        </p:spPr>
        <p:txBody>
          <a:bodyPr anchor="b"/>
          <a:lstStyle>
            <a:lvl1pPr>
              <a:defRPr sz="655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7958353" y="3421022"/>
            <a:ext cx="9476899" cy="16885080"/>
          </a:xfrm>
        </p:spPr>
        <p:txBody>
          <a:bodyPr/>
          <a:lstStyle>
            <a:lvl1pPr>
              <a:defRPr sz="6551"/>
            </a:lvl1pPr>
            <a:lvl2pPr>
              <a:defRPr sz="5732"/>
            </a:lvl2pPr>
            <a:lvl3pPr>
              <a:defRPr sz="4913"/>
            </a:lvl3pPr>
            <a:lvl4pPr>
              <a:defRPr sz="4094"/>
            </a:lvl4pPr>
            <a:lvl5pPr>
              <a:defRPr sz="4094"/>
            </a:lvl5pPr>
            <a:lvl6pPr>
              <a:defRPr sz="4094"/>
            </a:lvl6pPr>
            <a:lvl7pPr>
              <a:defRPr sz="4094"/>
            </a:lvl7pPr>
            <a:lvl8pPr>
              <a:defRPr sz="4094"/>
            </a:lvl8pPr>
            <a:lvl9pPr>
              <a:defRPr sz="4094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89424" y="7128034"/>
            <a:ext cx="6037623" cy="13205565"/>
          </a:xfrm>
        </p:spPr>
        <p:txBody>
          <a:bodyPr/>
          <a:lstStyle>
            <a:lvl1pPr marL="0" indent="0">
              <a:buNone/>
              <a:defRPr sz="3276"/>
            </a:lvl1pPr>
            <a:lvl2pPr marL="935980" indent="0">
              <a:buNone/>
              <a:defRPr sz="2866"/>
            </a:lvl2pPr>
            <a:lvl3pPr marL="1871960" indent="0">
              <a:buNone/>
              <a:defRPr sz="2457"/>
            </a:lvl3pPr>
            <a:lvl4pPr marL="2807940" indent="0">
              <a:buNone/>
              <a:defRPr sz="2047"/>
            </a:lvl4pPr>
            <a:lvl5pPr marL="3743919" indent="0">
              <a:buNone/>
              <a:defRPr sz="2047"/>
            </a:lvl5pPr>
            <a:lvl6pPr marL="4679899" indent="0">
              <a:buNone/>
              <a:defRPr sz="2047"/>
            </a:lvl6pPr>
            <a:lvl7pPr marL="5615879" indent="0">
              <a:buNone/>
              <a:defRPr sz="2047"/>
            </a:lvl7pPr>
            <a:lvl8pPr marL="6551859" indent="0">
              <a:buNone/>
              <a:defRPr sz="2047"/>
            </a:lvl8pPr>
            <a:lvl9pPr marL="7487839" indent="0">
              <a:buNone/>
              <a:defRPr sz="2047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0854041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289424" y="1584008"/>
            <a:ext cx="6037623" cy="5544026"/>
          </a:xfrm>
        </p:spPr>
        <p:txBody>
          <a:bodyPr anchor="b"/>
          <a:lstStyle>
            <a:lvl1pPr>
              <a:defRPr sz="6551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7958353" y="3421022"/>
            <a:ext cx="9476899" cy="16885080"/>
          </a:xfrm>
        </p:spPr>
        <p:txBody>
          <a:bodyPr anchor="t"/>
          <a:lstStyle>
            <a:lvl1pPr marL="0" indent="0">
              <a:buNone/>
              <a:defRPr sz="6551"/>
            </a:lvl1pPr>
            <a:lvl2pPr marL="935980" indent="0">
              <a:buNone/>
              <a:defRPr sz="5732"/>
            </a:lvl2pPr>
            <a:lvl3pPr marL="1871960" indent="0">
              <a:buNone/>
              <a:defRPr sz="4913"/>
            </a:lvl3pPr>
            <a:lvl4pPr marL="2807940" indent="0">
              <a:buNone/>
              <a:defRPr sz="4094"/>
            </a:lvl4pPr>
            <a:lvl5pPr marL="3743919" indent="0">
              <a:buNone/>
              <a:defRPr sz="4094"/>
            </a:lvl5pPr>
            <a:lvl6pPr marL="4679899" indent="0">
              <a:buNone/>
              <a:defRPr sz="4094"/>
            </a:lvl6pPr>
            <a:lvl7pPr marL="5615879" indent="0">
              <a:buNone/>
              <a:defRPr sz="4094"/>
            </a:lvl7pPr>
            <a:lvl8pPr marL="6551859" indent="0">
              <a:buNone/>
              <a:defRPr sz="4094"/>
            </a:lvl8pPr>
            <a:lvl9pPr marL="7487839" indent="0">
              <a:buNone/>
              <a:defRPr sz="4094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289424" y="7128034"/>
            <a:ext cx="6037623" cy="13205565"/>
          </a:xfrm>
        </p:spPr>
        <p:txBody>
          <a:bodyPr/>
          <a:lstStyle>
            <a:lvl1pPr marL="0" indent="0">
              <a:buNone/>
              <a:defRPr sz="3276"/>
            </a:lvl1pPr>
            <a:lvl2pPr marL="935980" indent="0">
              <a:buNone/>
              <a:defRPr sz="2866"/>
            </a:lvl2pPr>
            <a:lvl3pPr marL="1871960" indent="0">
              <a:buNone/>
              <a:defRPr sz="2457"/>
            </a:lvl3pPr>
            <a:lvl4pPr marL="2807940" indent="0">
              <a:buNone/>
              <a:defRPr sz="2047"/>
            </a:lvl4pPr>
            <a:lvl5pPr marL="3743919" indent="0">
              <a:buNone/>
              <a:defRPr sz="2047"/>
            </a:lvl5pPr>
            <a:lvl6pPr marL="4679899" indent="0">
              <a:buNone/>
              <a:defRPr sz="2047"/>
            </a:lvl6pPr>
            <a:lvl7pPr marL="5615879" indent="0">
              <a:buNone/>
              <a:defRPr sz="2047"/>
            </a:lvl7pPr>
            <a:lvl8pPr marL="6551859" indent="0">
              <a:buNone/>
              <a:defRPr sz="2047"/>
            </a:lvl8pPr>
            <a:lvl9pPr marL="7487839" indent="0">
              <a:buNone/>
              <a:defRPr sz="2047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405808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286986" y="1265011"/>
            <a:ext cx="16145828" cy="4592524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286986" y="6325030"/>
            <a:ext cx="16145828" cy="150755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286986" y="22022110"/>
            <a:ext cx="4211955" cy="12650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5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5532B6D-B5E4-4F49-8FFA-DD7F71D323E5}" type="datetimeFigureOut">
              <a:rPr lang="cs-CZ" smtClean="0"/>
              <a:pPr/>
              <a:t>5.10.2020</a:t>
            </a:fld>
            <a:endParaRPr lang="cs-CZ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200934" y="22022110"/>
            <a:ext cx="6317933" cy="12650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5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3220859" y="22022110"/>
            <a:ext cx="4211955" cy="126500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5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6C43C3-36B2-44D8-A97D-8D5B432AB44A}" type="slidenum">
              <a:rPr lang="cs-CZ" smtClean="0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1840657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1871960" rtl="0" eaLnBrk="1" latinLnBrk="0" hangingPunct="1">
        <a:lnSpc>
          <a:spcPct val="90000"/>
        </a:lnSpc>
        <a:spcBef>
          <a:spcPct val="0"/>
        </a:spcBef>
        <a:buNone/>
        <a:defRPr sz="900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67990" indent="-467990" algn="l" defTabSz="1871960" rtl="0" eaLnBrk="1" latinLnBrk="0" hangingPunct="1">
        <a:lnSpc>
          <a:spcPct val="90000"/>
        </a:lnSpc>
        <a:spcBef>
          <a:spcPts val="2047"/>
        </a:spcBef>
        <a:buFont typeface="Arial" panose="020B0604020202020204" pitchFamily="34" charset="0"/>
        <a:buChar char="•"/>
        <a:defRPr sz="5732" kern="1200">
          <a:solidFill>
            <a:schemeClr val="tx1"/>
          </a:solidFill>
          <a:latin typeface="+mn-lt"/>
          <a:ea typeface="+mn-ea"/>
          <a:cs typeface="+mn-cs"/>
        </a:defRPr>
      </a:lvl1pPr>
      <a:lvl2pPr marL="1403970" indent="-467990" algn="l" defTabSz="1871960" rtl="0" eaLnBrk="1" latinLnBrk="0" hangingPunct="1">
        <a:lnSpc>
          <a:spcPct val="90000"/>
        </a:lnSpc>
        <a:spcBef>
          <a:spcPts val="1024"/>
        </a:spcBef>
        <a:buFont typeface="Arial" panose="020B0604020202020204" pitchFamily="34" charset="0"/>
        <a:buChar char="•"/>
        <a:defRPr sz="4913" kern="1200">
          <a:solidFill>
            <a:schemeClr val="tx1"/>
          </a:solidFill>
          <a:latin typeface="+mn-lt"/>
          <a:ea typeface="+mn-ea"/>
          <a:cs typeface="+mn-cs"/>
        </a:defRPr>
      </a:lvl2pPr>
      <a:lvl3pPr marL="2339950" indent="-467990" algn="l" defTabSz="1871960" rtl="0" eaLnBrk="1" latinLnBrk="0" hangingPunct="1">
        <a:lnSpc>
          <a:spcPct val="90000"/>
        </a:lnSpc>
        <a:spcBef>
          <a:spcPts val="1024"/>
        </a:spcBef>
        <a:buFont typeface="Arial" panose="020B0604020202020204" pitchFamily="34" charset="0"/>
        <a:buChar char="•"/>
        <a:defRPr sz="4094" kern="1200">
          <a:solidFill>
            <a:schemeClr val="tx1"/>
          </a:solidFill>
          <a:latin typeface="+mn-lt"/>
          <a:ea typeface="+mn-ea"/>
          <a:cs typeface="+mn-cs"/>
        </a:defRPr>
      </a:lvl3pPr>
      <a:lvl4pPr marL="3275929" indent="-467990" algn="l" defTabSz="1871960" rtl="0" eaLnBrk="1" latinLnBrk="0" hangingPunct="1">
        <a:lnSpc>
          <a:spcPct val="90000"/>
        </a:lnSpc>
        <a:spcBef>
          <a:spcPts val="1024"/>
        </a:spcBef>
        <a:buFont typeface="Arial" panose="020B0604020202020204" pitchFamily="34" charset="0"/>
        <a:buChar char="•"/>
        <a:defRPr sz="3685" kern="1200">
          <a:solidFill>
            <a:schemeClr val="tx1"/>
          </a:solidFill>
          <a:latin typeface="+mn-lt"/>
          <a:ea typeface="+mn-ea"/>
          <a:cs typeface="+mn-cs"/>
        </a:defRPr>
      </a:lvl4pPr>
      <a:lvl5pPr marL="4211909" indent="-467990" algn="l" defTabSz="1871960" rtl="0" eaLnBrk="1" latinLnBrk="0" hangingPunct="1">
        <a:lnSpc>
          <a:spcPct val="90000"/>
        </a:lnSpc>
        <a:spcBef>
          <a:spcPts val="1024"/>
        </a:spcBef>
        <a:buFont typeface="Arial" panose="020B0604020202020204" pitchFamily="34" charset="0"/>
        <a:buChar char="•"/>
        <a:defRPr sz="3685" kern="1200">
          <a:solidFill>
            <a:schemeClr val="tx1"/>
          </a:solidFill>
          <a:latin typeface="+mn-lt"/>
          <a:ea typeface="+mn-ea"/>
          <a:cs typeface="+mn-cs"/>
        </a:defRPr>
      </a:lvl5pPr>
      <a:lvl6pPr marL="5147889" indent="-467990" algn="l" defTabSz="1871960" rtl="0" eaLnBrk="1" latinLnBrk="0" hangingPunct="1">
        <a:lnSpc>
          <a:spcPct val="90000"/>
        </a:lnSpc>
        <a:spcBef>
          <a:spcPts val="1024"/>
        </a:spcBef>
        <a:buFont typeface="Arial" panose="020B0604020202020204" pitchFamily="34" charset="0"/>
        <a:buChar char="•"/>
        <a:defRPr sz="3685" kern="1200">
          <a:solidFill>
            <a:schemeClr val="tx1"/>
          </a:solidFill>
          <a:latin typeface="+mn-lt"/>
          <a:ea typeface="+mn-ea"/>
          <a:cs typeface="+mn-cs"/>
        </a:defRPr>
      </a:lvl6pPr>
      <a:lvl7pPr marL="6083869" indent="-467990" algn="l" defTabSz="1871960" rtl="0" eaLnBrk="1" latinLnBrk="0" hangingPunct="1">
        <a:lnSpc>
          <a:spcPct val="90000"/>
        </a:lnSpc>
        <a:spcBef>
          <a:spcPts val="1024"/>
        </a:spcBef>
        <a:buFont typeface="Arial" panose="020B0604020202020204" pitchFamily="34" charset="0"/>
        <a:buChar char="•"/>
        <a:defRPr sz="3685" kern="1200">
          <a:solidFill>
            <a:schemeClr val="tx1"/>
          </a:solidFill>
          <a:latin typeface="+mn-lt"/>
          <a:ea typeface="+mn-ea"/>
          <a:cs typeface="+mn-cs"/>
        </a:defRPr>
      </a:lvl7pPr>
      <a:lvl8pPr marL="7019849" indent="-467990" algn="l" defTabSz="1871960" rtl="0" eaLnBrk="1" latinLnBrk="0" hangingPunct="1">
        <a:lnSpc>
          <a:spcPct val="90000"/>
        </a:lnSpc>
        <a:spcBef>
          <a:spcPts val="1024"/>
        </a:spcBef>
        <a:buFont typeface="Arial" panose="020B0604020202020204" pitchFamily="34" charset="0"/>
        <a:buChar char="•"/>
        <a:defRPr sz="3685" kern="1200">
          <a:solidFill>
            <a:schemeClr val="tx1"/>
          </a:solidFill>
          <a:latin typeface="+mn-lt"/>
          <a:ea typeface="+mn-ea"/>
          <a:cs typeface="+mn-cs"/>
        </a:defRPr>
      </a:lvl8pPr>
      <a:lvl9pPr marL="7955829" indent="-467990" algn="l" defTabSz="1871960" rtl="0" eaLnBrk="1" latinLnBrk="0" hangingPunct="1">
        <a:lnSpc>
          <a:spcPct val="90000"/>
        </a:lnSpc>
        <a:spcBef>
          <a:spcPts val="1024"/>
        </a:spcBef>
        <a:buFont typeface="Arial" panose="020B0604020202020204" pitchFamily="34" charset="0"/>
        <a:buChar char="•"/>
        <a:defRPr sz="3685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871960" rtl="0" eaLnBrk="1" latinLnBrk="0" hangingPunct="1">
        <a:defRPr sz="3685" kern="1200">
          <a:solidFill>
            <a:schemeClr val="tx1"/>
          </a:solidFill>
          <a:latin typeface="+mn-lt"/>
          <a:ea typeface="+mn-ea"/>
          <a:cs typeface="+mn-cs"/>
        </a:defRPr>
      </a:lvl1pPr>
      <a:lvl2pPr marL="935980" algn="l" defTabSz="1871960" rtl="0" eaLnBrk="1" latinLnBrk="0" hangingPunct="1">
        <a:defRPr sz="3685" kern="1200">
          <a:solidFill>
            <a:schemeClr val="tx1"/>
          </a:solidFill>
          <a:latin typeface="+mn-lt"/>
          <a:ea typeface="+mn-ea"/>
          <a:cs typeface="+mn-cs"/>
        </a:defRPr>
      </a:lvl2pPr>
      <a:lvl3pPr marL="1871960" algn="l" defTabSz="1871960" rtl="0" eaLnBrk="1" latinLnBrk="0" hangingPunct="1">
        <a:defRPr sz="3685" kern="1200">
          <a:solidFill>
            <a:schemeClr val="tx1"/>
          </a:solidFill>
          <a:latin typeface="+mn-lt"/>
          <a:ea typeface="+mn-ea"/>
          <a:cs typeface="+mn-cs"/>
        </a:defRPr>
      </a:lvl3pPr>
      <a:lvl4pPr marL="2807940" algn="l" defTabSz="1871960" rtl="0" eaLnBrk="1" latinLnBrk="0" hangingPunct="1">
        <a:defRPr sz="3685" kern="1200">
          <a:solidFill>
            <a:schemeClr val="tx1"/>
          </a:solidFill>
          <a:latin typeface="+mn-lt"/>
          <a:ea typeface="+mn-ea"/>
          <a:cs typeface="+mn-cs"/>
        </a:defRPr>
      </a:lvl4pPr>
      <a:lvl5pPr marL="3743919" algn="l" defTabSz="1871960" rtl="0" eaLnBrk="1" latinLnBrk="0" hangingPunct="1">
        <a:defRPr sz="3685" kern="1200">
          <a:solidFill>
            <a:schemeClr val="tx1"/>
          </a:solidFill>
          <a:latin typeface="+mn-lt"/>
          <a:ea typeface="+mn-ea"/>
          <a:cs typeface="+mn-cs"/>
        </a:defRPr>
      </a:lvl5pPr>
      <a:lvl6pPr marL="4679899" algn="l" defTabSz="1871960" rtl="0" eaLnBrk="1" latinLnBrk="0" hangingPunct="1">
        <a:defRPr sz="3685" kern="1200">
          <a:solidFill>
            <a:schemeClr val="tx1"/>
          </a:solidFill>
          <a:latin typeface="+mn-lt"/>
          <a:ea typeface="+mn-ea"/>
          <a:cs typeface="+mn-cs"/>
        </a:defRPr>
      </a:lvl6pPr>
      <a:lvl7pPr marL="5615879" algn="l" defTabSz="1871960" rtl="0" eaLnBrk="1" latinLnBrk="0" hangingPunct="1">
        <a:defRPr sz="3685" kern="1200">
          <a:solidFill>
            <a:schemeClr val="tx1"/>
          </a:solidFill>
          <a:latin typeface="+mn-lt"/>
          <a:ea typeface="+mn-ea"/>
          <a:cs typeface="+mn-cs"/>
        </a:defRPr>
      </a:lvl7pPr>
      <a:lvl8pPr marL="6551859" algn="l" defTabSz="1871960" rtl="0" eaLnBrk="1" latinLnBrk="0" hangingPunct="1">
        <a:defRPr sz="3685" kern="1200">
          <a:solidFill>
            <a:schemeClr val="tx1"/>
          </a:solidFill>
          <a:latin typeface="+mn-lt"/>
          <a:ea typeface="+mn-ea"/>
          <a:cs typeface="+mn-cs"/>
        </a:defRPr>
      </a:lvl8pPr>
      <a:lvl9pPr marL="7487839" algn="l" defTabSz="1871960" rtl="0" eaLnBrk="1" latinLnBrk="0" hangingPunct="1">
        <a:defRPr sz="368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Obdélník 15"/>
          <p:cNvSpPr/>
          <p:nvPr/>
        </p:nvSpPr>
        <p:spPr>
          <a:xfrm>
            <a:off x="0" y="0"/>
            <a:ext cx="18722975" cy="4430713"/>
          </a:xfrm>
          <a:prstGeom prst="rect">
            <a:avLst/>
          </a:prstGeom>
          <a:solidFill>
            <a:schemeClr val="accent1">
              <a:lumMod val="75000"/>
            </a:schemeClr>
          </a:solidFill>
          <a:ln w="3810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2376343" fontAlgn="auto">
              <a:spcBef>
                <a:spcPts val="0"/>
              </a:spcBef>
              <a:spcAft>
                <a:spcPts val="0"/>
              </a:spcAft>
              <a:defRPr/>
            </a:pPr>
            <a:endParaRPr lang="cs-CZ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Obdélník 17"/>
          <p:cNvSpPr/>
          <p:nvPr/>
        </p:nvSpPr>
        <p:spPr>
          <a:xfrm>
            <a:off x="0" y="0"/>
            <a:ext cx="18722975" cy="4287838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 w="38100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2376343" fontAlgn="auto">
              <a:spcBef>
                <a:spcPts val="0"/>
              </a:spcBef>
              <a:spcAft>
                <a:spcPts val="0"/>
              </a:spcAft>
              <a:defRPr/>
            </a:pPr>
            <a:endParaRPr lang="cs-CZ">
              <a:latin typeface="Arial" pitchFamily="34" charset="0"/>
              <a:cs typeface="Arial" pitchFamily="34" charset="0"/>
            </a:endParaRPr>
          </a:p>
        </p:txBody>
      </p:sp>
      <p:sp>
        <p:nvSpPr>
          <p:cNvPr id="7" name="TextovéPole 18"/>
          <p:cNvSpPr txBox="1">
            <a:spLocks noChangeArrowheads="1"/>
          </p:cNvSpPr>
          <p:nvPr/>
        </p:nvSpPr>
        <p:spPr bwMode="auto">
          <a:xfrm>
            <a:off x="0" y="560388"/>
            <a:ext cx="18722975" cy="83099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/>
            <a:r>
              <a:rPr lang="cs-CZ" sz="48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Myslíme u maligního </a:t>
            </a:r>
            <a:r>
              <a:rPr lang="cs-CZ" sz="4800" b="1" dirty="0" err="1" smtClean="0">
                <a:solidFill>
                  <a:schemeClr val="bg1"/>
                </a:solidFill>
                <a:cs typeface="Tahoma" panose="020B0604030504040204" pitchFamily="34" charset="0"/>
              </a:rPr>
              <a:t>mezoteliomu</a:t>
            </a:r>
            <a:r>
              <a:rPr lang="cs-CZ" sz="48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 na profesionalitu?</a:t>
            </a:r>
            <a:endParaRPr lang="cs-CZ" sz="4800" b="1" dirty="0">
              <a:solidFill>
                <a:schemeClr val="bg1"/>
              </a:solidFill>
              <a:cs typeface="Tahoma" panose="020B0604030504040204" pitchFamily="34" charset="0"/>
            </a:endParaRPr>
          </a:p>
        </p:txBody>
      </p:sp>
      <p:sp>
        <p:nvSpPr>
          <p:cNvPr id="8" name="TextovéPole 19"/>
          <p:cNvSpPr txBox="1">
            <a:spLocks noChangeArrowheads="1"/>
          </p:cNvSpPr>
          <p:nvPr/>
        </p:nvSpPr>
        <p:spPr bwMode="auto">
          <a:xfrm>
            <a:off x="0" y="2058988"/>
            <a:ext cx="18722975" cy="67710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/>
            <a:r>
              <a:rPr lang="cs-CZ" sz="3800" b="1" dirty="0" err="1" smtClean="0">
                <a:solidFill>
                  <a:schemeClr val="bg1"/>
                </a:solidFill>
                <a:cs typeface="Tahoma" panose="020B0604030504040204" pitchFamily="34" charset="0"/>
              </a:rPr>
              <a:t>Janošíková</a:t>
            </a:r>
            <a:r>
              <a:rPr lang="cs-CZ" sz="38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 M.</a:t>
            </a:r>
            <a:r>
              <a:rPr lang="cs-CZ" sz="3800" b="1" baseline="30000" dirty="0" smtClean="0">
                <a:solidFill>
                  <a:schemeClr val="bg1"/>
                </a:solidFill>
                <a:cs typeface="Tahoma" panose="020B0604030504040204" pitchFamily="34" charset="0"/>
              </a:rPr>
              <a:t>1,2</a:t>
            </a:r>
            <a:r>
              <a:rPr lang="cs-CZ" sz="38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, </a:t>
            </a:r>
            <a:r>
              <a:rPr lang="cs-CZ" sz="3800" b="1" dirty="0" err="1" smtClean="0">
                <a:solidFill>
                  <a:schemeClr val="bg1"/>
                </a:solidFill>
                <a:cs typeface="Tahoma" panose="020B0604030504040204" pitchFamily="34" charset="0"/>
              </a:rPr>
              <a:t>Nakládalová</a:t>
            </a:r>
            <a:r>
              <a:rPr lang="cs-CZ" sz="38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 M.</a:t>
            </a:r>
            <a:r>
              <a:rPr lang="cs-CZ" sz="3800" b="1" baseline="30000" dirty="0" smtClean="0">
                <a:solidFill>
                  <a:schemeClr val="bg1"/>
                </a:solidFill>
                <a:cs typeface="Tahoma" panose="020B0604030504040204" pitchFamily="34" charset="0"/>
              </a:rPr>
              <a:t>1,2</a:t>
            </a:r>
            <a:r>
              <a:rPr lang="cs-CZ" sz="38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, Štěpánek L.</a:t>
            </a:r>
            <a:r>
              <a:rPr lang="cs-CZ" sz="3800" b="1" baseline="30000" dirty="0" smtClean="0">
                <a:solidFill>
                  <a:schemeClr val="bg1"/>
                </a:solidFill>
                <a:cs typeface="Tahoma" panose="020B0604030504040204" pitchFamily="34" charset="0"/>
              </a:rPr>
              <a:t>1,2</a:t>
            </a:r>
            <a:r>
              <a:rPr lang="cs-CZ" sz="38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, </a:t>
            </a:r>
            <a:r>
              <a:rPr lang="cs-CZ" sz="3800" b="1" dirty="0" err="1" smtClean="0">
                <a:solidFill>
                  <a:schemeClr val="bg1"/>
                </a:solidFill>
                <a:cs typeface="Tahoma" panose="020B0604030504040204" pitchFamily="34" charset="0"/>
              </a:rPr>
              <a:t>Boriková</a:t>
            </a:r>
            <a:r>
              <a:rPr lang="cs-CZ" sz="38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 A.</a:t>
            </a:r>
            <a:r>
              <a:rPr lang="cs-CZ" sz="3800" b="1" baseline="30000" dirty="0" smtClean="0">
                <a:solidFill>
                  <a:schemeClr val="bg1"/>
                </a:solidFill>
                <a:cs typeface="Tahoma" panose="020B0604030504040204" pitchFamily="34" charset="0"/>
              </a:rPr>
              <a:t>1,2</a:t>
            </a:r>
            <a:r>
              <a:rPr lang="cs-CZ" sz="38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, Vildová H.</a:t>
            </a:r>
            <a:r>
              <a:rPr lang="cs-CZ" sz="3800" b="1" baseline="30000" dirty="0" smtClean="0">
                <a:solidFill>
                  <a:schemeClr val="bg1"/>
                </a:solidFill>
                <a:cs typeface="Tahoma" panose="020B0604030504040204" pitchFamily="34" charset="0"/>
              </a:rPr>
              <a:t>2</a:t>
            </a:r>
            <a:endParaRPr lang="cs-CZ" sz="3800" b="1" baseline="30000" dirty="0">
              <a:solidFill>
                <a:schemeClr val="bg1"/>
              </a:solidFill>
              <a:cs typeface="Tahoma" panose="020B0604030504040204" pitchFamily="34" charset="0"/>
            </a:endParaRPr>
          </a:p>
        </p:txBody>
      </p:sp>
      <p:sp>
        <p:nvSpPr>
          <p:cNvPr id="9" name="TextovéPole 20"/>
          <p:cNvSpPr txBox="1">
            <a:spLocks noChangeArrowheads="1"/>
          </p:cNvSpPr>
          <p:nvPr/>
        </p:nvSpPr>
        <p:spPr bwMode="auto">
          <a:xfrm>
            <a:off x="0" y="3001963"/>
            <a:ext cx="18722975" cy="9233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ctr" eaLnBrk="1" hangingPunct="1">
              <a:spcAft>
                <a:spcPts val="600"/>
              </a:spcAft>
            </a:pPr>
            <a:r>
              <a:rPr lang="cs-CZ" sz="2700" b="1" baseline="30000" dirty="0" smtClean="0">
                <a:solidFill>
                  <a:schemeClr val="bg1"/>
                </a:solidFill>
                <a:cs typeface="Tahoma" panose="020B0604030504040204" pitchFamily="34" charset="0"/>
              </a:rPr>
              <a:t>1</a:t>
            </a:r>
            <a:r>
              <a:rPr lang="cs-CZ" sz="27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Lékařská fakulta Univerzity Palackého v Olomouci, Olomouc, Česká republika, </a:t>
            </a:r>
            <a:br>
              <a:rPr lang="cs-CZ" sz="2700" b="1" dirty="0" smtClean="0">
                <a:solidFill>
                  <a:schemeClr val="bg1"/>
                </a:solidFill>
                <a:cs typeface="Tahoma" panose="020B0604030504040204" pitchFamily="34" charset="0"/>
              </a:rPr>
            </a:br>
            <a:r>
              <a:rPr lang="cs-CZ" sz="2700" b="1" baseline="30000" dirty="0" smtClean="0">
                <a:solidFill>
                  <a:schemeClr val="bg1"/>
                </a:solidFill>
                <a:cs typeface="Tahoma" panose="020B0604030504040204" pitchFamily="34" charset="0"/>
              </a:rPr>
              <a:t>2</a:t>
            </a:r>
            <a:r>
              <a:rPr lang="cs-CZ" sz="27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Klinika pracovního lékařství Fakultní nemocnice Olomouc, </a:t>
            </a:r>
            <a:r>
              <a:rPr lang="cs-CZ" sz="2700" b="1" dirty="0" err="1" smtClean="0">
                <a:solidFill>
                  <a:schemeClr val="bg1"/>
                </a:solidFill>
                <a:cs typeface="Tahoma" panose="020B0604030504040204" pitchFamily="34" charset="0"/>
              </a:rPr>
              <a:t>Olomouc</a:t>
            </a:r>
            <a:r>
              <a:rPr lang="cs-CZ" sz="2700" b="1" dirty="0" smtClean="0">
                <a:solidFill>
                  <a:schemeClr val="bg1"/>
                </a:solidFill>
                <a:cs typeface="Tahoma" panose="020B0604030504040204" pitchFamily="34" charset="0"/>
              </a:rPr>
              <a:t>, Česká republika</a:t>
            </a:r>
            <a:endParaRPr lang="cs-CZ" sz="2700" b="1" dirty="0">
              <a:solidFill>
                <a:schemeClr val="bg1"/>
              </a:solidFill>
              <a:cs typeface="Tahoma" panose="020B0604030504040204" pitchFamily="34" charset="0"/>
            </a:endParaRPr>
          </a:p>
        </p:txBody>
      </p:sp>
      <p:sp>
        <p:nvSpPr>
          <p:cNvPr id="10" name="TextovéPole 21"/>
          <p:cNvSpPr txBox="1">
            <a:spLocks noChangeArrowheads="1"/>
          </p:cNvSpPr>
          <p:nvPr/>
        </p:nvSpPr>
        <p:spPr bwMode="auto">
          <a:xfrm>
            <a:off x="717550" y="4709070"/>
            <a:ext cx="16859250" cy="1985159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just" eaLnBrk="1" hangingPunct="1"/>
            <a:r>
              <a:rPr lang="cs-CZ" sz="3300" b="1" dirty="0">
                <a:solidFill>
                  <a:srgbClr val="223B8F"/>
                </a:solidFill>
              </a:rPr>
              <a:t>| </a:t>
            </a:r>
            <a:r>
              <a:rPr lang="cs-CZ" sz="3300" b="1" dirty="0" smtClean="0">
                <a:solidFill>
                  <a:srgbClr val="223B8F"/>
                </a:solidFill>
              </a:rPr>
              <a:t>Úvod a cíle práce</a:t>
            </a:r>
            <a:endParaRPr lang="cs-CZ" sz="3300" b="1" dirty="0">
              <a:solidFill>
                <a:srgbClr val="223B8F"/>
              </a:solidFill>
            </a:endParaRPr>
          </a:p>
          <a:p>
            <a:pPr algn="just" eaLnBrk="1" hangingPunct="1">
              <a:spcBef>
                <a:spcPts val="1200"/>
              </a:spcBef>
            </a:pPr>
            <a:endParaRPr lang="cs-CZ" sz="1000" dirty="0" smtClean="0"/>
          </a:p>
          <a:p>
            <a:pPr algn="just" eaLnBrk="1" hangingPunct="1">
              <a:buFont typeface="Arial" pitchFamily="34" charset="0"/>
              <a:buChar char="•"/>
            </a:pPr>
            <a:r>
              <a:rPr lang="cs-CZ" sz="2300" dirty="0" smtClean="0"/>
              <a:t> Maligní </a:t>
            </a:r>
            <a:r>
              <a:rPr lang="cs-CZ" sz="2300" dirty="0" err="1" smtClean="0"/>
              <a:t>mezoteliom</a:t>
            </a:r>
            <a:r>
              <a:rPr lang="cs-CZ" sz="2300" dirty="0" smtClean="0"/>
              <a:t> lze uznat jako nemoc z povolání v souvislosti s profesionální expozicí azbestovému prachu</a:t>
            </a:r>
            <a:r>
              <a:rPr lang="cs-CZ" sz="2400" baseline="30000" dirty="0"/>
              <a:t>1</a:t>
            </a:r>
            <a:endParaRPr lang="cs-CZ" sz="2300" dirty="0" smtClean="0"/>
          </a:p>
          <a:p>
            <a:pPr algn="just" eaLnBrk="1" hangingPunct="1">
              <a:buFont typeface="Arial" pitchFamily="34" charset="0"/>
              <a:buChar char="•"/>
            </a:pPr>
            <a:r>
              <a:rPr lang="cs-CZ" sz="2300" dirty="0"/>
              <a:t> I</a:t>
            </a:r>
            <a:r>
              <a:rPr lang="cs-CZ" sz="2300" dirty="0" smtClean="0"/>
              <a:t> přes známou úzkou souvislost onemocnění </a:t>
            </a:r>
            <a:r>
              <a:rPr lang="cs-CZ" sz="2300" dirty="0"/>
              <a:t>s expozicí azbestu </a:t>
            </a:r>
            <a:r>
              <a:rPr lang="cs-CZ" sz="2300" dirty="0" smtClean="0"/>
              <a:t>(až </a:t>
            </a:r>
            <a:r>
              <a:rPr lang="cs-CZ" sz="2300" dirty="0"/>
              <a:t>90 </a:t>
            </a:r>
            <a:r>
              <a:rPr lang="cs-CZ" sz="2300" dirty="0" smtClean="0"/>
              <a:t>%)</a:t>
            </a:r>
            <a:r>
              <a:rPr lang="cs-CZ" sz="2400" baseline="30000" dirty="0" smtClean="0"/>
              <a:t>2</a:t>
            </a:r>
            <a:r>
              <a:rPr lang="cs-CZ" sz="2300" dirty="0" smtClean="0"/>
              <a:t>, profesionalita, zdá se, zůstává často neodhalena</a:t>
            </a:r>
          </a:p>
          <a:p>
            <a:pPr algn="just" eaLnBrk="1" hangingPunct="1">
              <a:buFont typeface="Arial" pitchFamily="34" charset="0"/>
              <a:buChar char="•"/>
            </a:pPr>
            <a:r>
              <a:rPr lang="cs-CZ" sz="2300" dirty="0" smtClean="0"/>
              <a:t> Cíl práce: srovnání incidence maligního </a:t>
            </a:r>
            <a:r>
              <a:rPr lang="cs-CZ" sz="2300" dirty="0" err="1" smtClean="0"/>
              <a:t>mezoteliomu</a:t>
            </a:r>
            <a:r>
              <a:rPr lang="cs-CZ" sz="2300" dirty="0" smtClean="0"/>
              <a:t> v české populaci s podílem profesionálních </a:t>
            </a:r>
            <a:r>
              <a:rPr lang="cs-CZ" sz="2300" dirty="0" err="1" smtClean="0"/>
              <a:t>mezoteliomů</a:t>
            </a:r>
            <a:r>
              <a:rPr lang="cs-CZ" sz="2300" dirty="0" smtClean="0"/>
              <a:t> za období 20 let</a:t>
            </a:r>
            <a:endParaRPr lang="cs-CZ" sz="2300" dirty="0"/>
          </a:p>
        </p:txBody>
      </p:sp>
      <p:sp>
        <p:nvSpPr>
          <p:cNvPr id="11" name="TextovéPole 22"/>
          <p:cNvSpPr txBox="1">
            <a:spLocks noChangeArrowheads="1"/>
          </p:cNvSpPr>
          <p:nvPr/>
        </p:nvSpPr>
        <p:spPr bwMode="auto">
          <a:xfrm>
            <a:off x="717553" y="7205914"/>
            <a:ext cx="3870214" cy="367793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>
            <a:spAutoFit/>
          </a:bodyPr>
          <a:lstStyle>
            <a:lvl1pPr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just" eaLnBrk="1" hangingPunct="1"/>
            <a:r>
              <a:rPr lang="cs-CZ" sz="3300" b="1" dirty="0">
                <a:solidFill>
                  <a:srgbClr val="223B8F"/>
                </a:solidFill>
              </a:rPr>
              <a:t>| </a:t>
            </a:r>
            <a:r>
              <a:rPr lang="cs-CZ" sz="3300" b="1" dirty="0" smtClean="0">
                <a:solidFill>
                  <a:srgbClr val="223B8F"/>
                </a:solidFill>
              </a:rPr>
              <a:t>Metodika</a:t>
            </a:r>
            <a:endParaRPr lang="cs-CZ" sz="3300" b="1" dirty="0">
              <a:solidFill>
                <a:srgbClr val="223B8F"/>
              </a:solidFill>
            </a:endParaRPr>
          </a:p>
          <a:p>
            <a:pPr algn="just" eaLnBrk="1" hangingPunct="1">
              <a:spcBef>
                <a:spcPts val="1200"/>
              </a:spcBef>
              <a:buClr>
                <a:srgbClr val="0087C7"/>
              </a:buClr>
            </a:pPr>
            <a:endParaRPr lang="cs-CZ" sz="1000" dirty="0" smtClean="0"/>
          </a:p>
          <a:p>
            <a:pPr marL="180000" indent="-180000" eaLnBrk="1" hangingPunct="1">
              <a:spcBef>
                <a:spcPts val="1200"/>
              </a:spcBef>
              <a:buClr>
                <a:srgbClr val="0087C7"/>
              </a:buClr>
              <a:buFont typeface="Arial" panose="020B0604020202020204" pitchFamily="34" charset="0"/>
              <a:buChar char="•"/>
            </a:pPr>
            <a:r>
              <a:rPr lang="cs-CZ" sz="2300" dirty="0" smtClean="0"/>
              <a:t> Analýza dat Národního onkologického registru (ÚZIS)</a:t>
            </a:r>
            <a:r>
              <a:rPr lang="cs-CZ" sz="2300" baseline="30000" dirty="0" smtClean="0"/>
              <a:t>3,4</a:t>
            </a:r>
            <a:r>
              <a:rPr lang="cs-CZ" sz="2300" dirty="0" smtClean="0"/>
              <a:t> a  Národního registru nemocí z povolání (SZÚ)</a:t>
            </a:r>
            <a:r>
              <a:rPr lang="cs-CZ" sz="2300" baseline="30000" dirty="0" smtClean="0"/>
              <a:t>5</a:t>
            </a:r>
            <a:r>
              <a:rPr lang="cs-CZ" sz="2300" dirty="0" smtClean="0"/>
              <a:t> za období posledních 20 let (2000 – 2019)</a:t>
            </a:r>
            <a:endParaRPr lang="cs-CZ" sz="2300" dirty="0"/>
          </a:p>
        </p:txBody>
      </p:sp>
      <p:sp>
        <p:nvSpPr>
          <p:cNvPr id="12" name="TextovéPole 23"/>
          <p:cNvSpPr txBox="1">
            <a:spLocks noChangeArrowheads="1"/>
          </p:cNvSpPr>
          <p:nvPr/>
        </p:nvSpPr>
        <p:spPr bwMode="auto">
          <a:xfrm>
            <a:off x="717550" y="16072228"/>
            <a:ext cx="16859250" cy="49244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just" eaLnBrk="1" hangingPunct="1"/>
            <a:r>
              <a:rPr lang="cs-CZ" sz="3300" b="1" dirty="0">
                <a:solidFill>
                  <a:srgbClr val="223B8F"/>
                </a:solidFill>
              </a:rPr>
              <a:t>| </a:t>
            </a:r>
            <a:r>
              <a:rPr lang="cs-CZ" sz="3300" b="1" dirty="0" smtClean="0">
                <a:solidFill>
                  <a:srgbClr val="223B8F"/>
                </a:solidFill>
              </a:rPr>
              <a:t>Výsledky a zhodnocení</a:t>
            </a:r>
            <a:endParaRPr lang="cs-CZ" sz="3300" b="1" dirty="0">
              <a:solidFill>
                <a:srgbClr val="223B8F"/>
              </a:solidFill>
            </a:endParaRPr>
          </a:p>
          <a:p>
            <a:pPr algn="just" eaLnBrk="1" hangingPunct="1">
              <a:spcBef>
                <a:spcPts val="1200"/>
              </a:spcBef>
            </a:pPr>
            <a:r>
              <a:rPr lang="cs-CZ" sz="1000" dirty="0" smtClean="0"/>
              <a:t> </a:t>
            </a:r>
          </a:p>
          <a:p>
            <a:pPr algn="just" eaLnBrk="1" hangingPunct="1">
              <a:spcBef>
                <a:spcPts val="1200"/>
              </a:spcBef>
              <a:buClr>
                <a:srgbClr val="223B8F"/>
              </a:buClr>
              <a:buSzPct val="130000"/>
              <a:buFont typeface="Wingdings" panose="05000000000000000000" pitchFamily="2" charset="2"/>
              <a:buChar char="§"/>
            </a:pPr>
            <a:r>
              <a:rPr lang="cs-CZ" sz="2400" dirty="0"/>
              <a:t> </a:t>
            </a:r>
            <a:r>
              <a:rPr lang="cs-CZ" sz="2300" dirty="0" smtClean="0"/>
              <a:t>V posledních 20 letech: 133 případů profesionálních </a:t>
            </a:r>
            <a:r>
              <a:rPr lang="cs-CZ" sz="2300" dirty="0" err="1" smtClean="0"/>
              <a:t>mezoteliomů</a:t>
            </a:r>
            <a:r>
              <a:rPr lang="cs-CZ" sz="2300" dirty="0" smtClean="0"/>
              <a:t> z celkových 512 případů nemocí z povolání z azbestu </a:t>
            </a:r>
          </a:p>
          <a:p>
            <a:pPr eaLnBrk="1" hangingPunct="1">
              <a:buClr>
                <a:srgbClr val="223B8F"/>
              </a:buClr>
              <a:buSzPct val="130000"/>
              <a:buFont typeface="Wingdings" panose="05000000000000000000" pitchFamily="2" charset="2"/>
              <a:buChar char="§"/>
            </a:pPr>
            <a:r>
              <a:rPr lang="cs-CZ" sz="2300" dirty="0"/>
              <a:t> </a:t>
            </a:r>
            <a:r>
              <a:rPr lang="cs-CZ" sz="2300" dirty="0" smtClean="0"/>
              <a:t>V posledních 5 letech: </a:t>
            </a:r>
            <a:r>
              <a:rPr lang="cs-CZ" sz="2300" dirty="0" err="1" smtClean="0"/>
              <a:t>Mezoteliomy</a:t>
            </a:r>
            <a:r>
              <a:rPr lang="cs-CZ" sz="2300" dirty="0" smtClean="0"/>
              <a:t> mezi hlášenými onemocněními převládají s 45% podílem na celkovém počtu případů </a:t>
            </a:r>
          </a:p>
          <a:p>
            <a:pPr eaLnBrk="1" hangingPunct="1">
              <a:buClr>
                <a:srgbClr val="223B8F"/>
              </a:buClr>
              <a:buSzPct val="130000"/>
              <a:buFont typeface="Wingdings" panose="05000000000000000000" pitchFamily="2" charset="2"/>
              <a:buChar char="§"/>
            </a:pPr>
            <a:r>
              <a:rPr lang="cs-CZ" sz="2300" dirty="0" smtClean="0"/>
              <a:t> Trend incidence </a:t>
            </a:r>
            <a:r>
              <a:rPr lang="cs-CZ" sz="2300" dirty="0" err="1" smtClean="0"/>
              <a:t>mezoteliomů</a:t>
            </a:r>
            <a:r>
              <a:rPr lang="cs-CZ" sz="2300" dirty="0" smtClean="0"/>
              <a:t> není klesající - jako jediný mezi onemocněními z azbestu </a:t>
            </a:r>
          </a:p>
          <a:p>
            <a:pPr eaLnBrk="1" hangingPunct="1">
              <a:buClr>
                <a:srgbClr val="223B8F"/>
              </a:buClr>
              <a:buSzPct val="130000"/>
              <a:buFont typeface="Wingdings" panose="05000000000000000000" pitchFamily="2" charset="2"/>
              <a:buChar char="§"/>
            </a:pPr>
            <a:r>
              <a:rPr lang="cs-CZ" sz="2300" dirty="0" smtClean="0"/>
              <a:t> Profesionalita byla přiznána v průměru pouze u 11,3 % případů </a:t>
            </a:r>
            <a:r>
              <a:rPr lang="cs-CZ" sz="2300" dirty="0" err="1" smtClean="0"/>
              <a:t>mezoteliomů</a:t>
            </a:r>
            <a:r>
              <a:rPr lang="cs-CZ" sz="2300" dirty="0" smtClean="0"/>
              <a:t> </a:t>
            </a:r>
          </a:p>
          <a:p>
            <a:pPr eaLnBrk="1" hangingPunct="1">
              <a:buClr>
                <a:srgbClr val="223B8F"/>
              </a:buClr>
              <a:buSzPct val="130000"/>
              <a:buFont typeface="Wingdings" panose="05000000000000000000" pitchFamily="2" charset="2"/>
              <a:buChar char="§"/>
            </a:pPr>
            <a:r>
              <a:rPr lang="cs-CZ" sz="2300" dirty="0" smtClean="0"/>
              <a:t> Nejvyšší podíl profesionálních </a:t>
            </a:r>
            <a:r>
              <a:rPr lang="cs-CZ" sz="2300" dirty="0" err="1" smtClean="0"/>
              <a:t>mezoteliomů</a:t>
            </a:r>
            <a:r>
              <a:rPr lang="cs-CZ" sz="2300" dirty="0" smtClean="0"/>
              <a:t> byl zjištěn v krajích, kde se nacházely největší podniky zpracovávající azbest</a:t>
            </a:r>
          </a:p>
          <a:p>
            <a:pPr algn="just" eaLnBrk="1" hangingPunct="1">
              <a:spcBef>
                <a:spcPts val="1200"/>
              </a:spcBef>
            </a:pPr>
            <a:endParaRPr lang="cs-CZ" sz="1000" dirty="0" smtClean="0"/>
          </a:p>
          <a:p>
            <a:pPr algn="just" eaLnBrk="1" hangingPunct="1">
              <a:buClr>
                <a:srgbClr val="223B8F"/>
              </a:buClr>
              <a:buSzPct val="130000"/>
              <a:buFont typeface="Wingdings" panose="05000000000000000000" pitchFamily="2" charset="2"/>
              <a:buChar char="§"/>
            </a:pPr>
            <a:r>
              <a:rPr lang="cs-CZ" sz="2300" dirty="0"/>
              <a:t> </a:t>
            </a:r>
            <a:r>
              <a:rPr lang="cs-CZ" sz="2300" dirty="0" smtClean="0"/>
              <a:t>Incidence profesionálních </a:t>
            </a:r>
            <a:r>
              <a:rPr lang="cs-CZ" sz="2300" dirty="0" err="1" smtClean="0"/>
              <a:t>mezoteliomů</a:t>
            </a:r>
            <a:r>
              <a:rPr lang="cs-CZ" sz="2300" dirty="0" smtClean="0"/>
              <a:t> v České republice nejeví zatím přesvědčivý klesající trend</a:t>
            </a:r>
          </a:p>
          <a:p>
            <a:pPr algn="just" eaLnBrk="1" hangingPunct="1">
              <a:buClr>
                <a:srgbClr val="223B8F"/>
              </a:buClr>
              <a:buSzPct val="130000"/>
              <a:buFont typeface="Wingdings" panose="05000000000000000000" pitchFamily="2" charset="2"/>
              <a:buChar char="§"/>
            </a:pPr>
            <a:r>
              <a:rPr lang="cs-CZ" sz="2300" dirty="0"/>
              <a:t> </a:t>
            </a:r>
            <a:r>
              <a:rPr lang="cs-CZ" sz="2300" dirty="0" smtClean="0"/>
              <a:t>Podíl profesionálních </a:t>
            </a:r>
            <a:r>
              <a:rPr lang="cs-CZ" sz="2300" dirty="0" err="1"/>
              <a:t>mezoteliomů</a:t>
            </a:r>
            <a:r>
              <a:rPr lang="cs-CZ" sz="2300" dirty="0"/>
              <a:t> </a:t>
            </a:r>
            <a:r>
              <a:rPr lang="cs-CZ" sz="2300" dirty="0" smtClean="0"/>
              <a:t>se </a:t>
            </a:r>
            <a:r>
              <a:rPr lang="cs-CZ" sz="2300" dirty="0"/>
              <a:t>jeví </a:t>
            </a:r>
            <a:r>
              <a:rPr lang="cs-CZ" sz="2300" dirty="0" smtClean="0"/>
              <a:t>velmi </a:t>
            </a:r>
            <a:r>
              <a:rPr lang="cs-CZ" sz="2300" dirty="0"/>
              <a:t>nízký (11,3 %), profesionalita může být </a:t>
            </a:r>
            <a:r>
              <a:rPr lang="cs-CZ" sz="2300" dirty="0" smtClean="0"/>
              <a:t>podhodnocena </a:t>
            </a:r>
          </a:p>
          <a:p>
            <a:pPr algn="just" eaLnBrk="1" hangingPunct="1">
              <a:buClr>
                <a:srgbClr val="223B8F"/>
              </a:buClr>
              <a:buSzPct val="130000"/>
            </a:pPr>
            <a:r>
              <a:rPr lang="cs-CZ" sz="2300" dirty="0"/>
              <a:t> </a:t>
            </a:r>
            <a:r>
              <a:rPr lang="cs-CZ" sz="2300" dirty="0" smtClean="0"/>
              <a:t>  (u podobně zaměřené italské </a:t>
            </a:r>
            <a:r>
              <a:rPr lang="cs-CZ" sz="2300" dirty="0"/>
              <a:t>studie </a:t>
            </a:r>
            <a:r>
              <a:rPr lang="cs-CZ" sz="2300" dirty="0" smtClean="0"/>
              <a:t>byla zjištěna profesionální </a:t>
            </a:r>
            <a:r>
              <a:rPr lang="cs-CZ" sz="2300" dirty="0"/>
              <a:t>expozici azbestu u 67 % případů </a:t>
            </a:r>
            <a:r>
              <a:rPr lang="cs-CZ" sz="2300" dirty="0" err="1" smtClean="0"/>
              <a:t>mezoteliomů</a:t>
            </a:r>
            <a:r>
              <a:rPr lang="cs-CZ" sz="2300" dirty="0" smtClean="0"/>
              <a:t>)</a:t>
            </a:r>
            <a:r>
              <a:rPr lang="cs-CZ" sz="2300" baseline="30000" dirty="0" smtClean="0"/>
              <a:t>6</a:t>
            </a:r>
            <a:endParaRPr lang="cs-CZ" sz="2300" dirty="0"/>
          </a:p>
          <a:p>
            <a:pPr algn="just" eaLnBrk="1" hangingPunct="1">
              <a:buClr>
                <a:srgbClr val="223B8F"/>
              </a:buClr>
              <a:buSzPct val="130000"/>
              <a:buFont typeface="Wingdings" panose="05000000000000000000" pitchFamily="2" charset="2"/>
              <a:buChar char="§"/>
            </a:pPr>
            <a:r>
              <a:rPr lang="cs-CZ" sz="2300" dirty="0" smtClean="0"/>
              <a:t> Onemocnění z azbestu, včetně </a:t>
            </a:r>
            <a:r>
              <a:rPr lang="cs-CZ" sz="2300" dirty="0" err="1" smtClean="0"/>
              <a:t>mezoteliomu</a:t>
            </a:r>
            <a:r>
              <a:rPr lang="cs-CZ" sz="2300" dirty="0" smtClean="0"/>
              <a:t>, zůstávají stále aktuálním problémem, kterému je potřeba se věnovat </a:t>
            </a:r>
          </a:p>
          <a:p>
            <a:pPr algn="just" eaLnBrk="1" hangingPunct="1">
              <a:buClr>
                <a:srgbClr val="223B8F"/>
              </a:buClr>
              <a:buSzPct val="130000"/>
            </a:pPr>
            <a:r>
              <a:rPr lang="cs-CZ" sz="2300" dirty="0"/>
              <a:t> </a:t>
            </a:r>
            <a:r>
              <a:rPr lang="cs-CZ" sz="2300" dirty="0" smtClean="0"/>
              <a:t>  a u pacientů zvažovat možnost dřívější ale i současné expozice azbestovému prachu</a:t>
            </a:r>
            <a:endParaRPr lang="cs-CZ" sz="2300" dirty="0"/>
          </a:p>
        </p:txBody>
      </p:sp>
      <p:sp>
        <p:nvSpPr>
          <p:cNvPr id="13" name="TextovéPole 24"/>
          <p:cNvSpPr txBox="1">
            <a:spLocks noChangeArrowheads="1"/>
          </p:cNvSpPr>
          <p:nvPr/>
        </p:nvSpPr>
        <p:spPr bwMode="auto">
          <a:xfrm>
            <a:off x="717550" y="21171582"/>
            <a:ext cx="16859250" cy="415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algn="just" eaLnBrk="1" hangingPunct="1">
              <a:spcBef>
                <a:spcPts val="1200"/>
              </a:spcBef>
            </a:pPr>
            <a:r>
              <a:rPr lang="cs-CZ" sz="2100" i="1" dirty="0" smtClean="0"/>
              <a:t>Práce </a:t>
            </a:r>
            <a:r>
              <a:rPr lang="cs-CZ" sz="2100" i="1" dirty="0"/>
              <a:t>vznikla za podpory IGA LF 2019 a 2020 (IGA_LF_2019_009, IGA_LF_2020_004)</a:t>
            </a:r>
            <a:r>
              <a:rPr lang="en-GB" sz="2100" i="1" dirty="0" smtClean="0"/>
              <a:t>.</a:t>
            </a:r>
            <a:endParaRPr lang="cs-CZ" sz="2100" i="1" dirty="0"/>
          </a:p>
        </p:txBody>
      </p:sp>
      <p:sp>
        <p:nvSpPr>
          <p:cNvPr id="16" name="TextovéPole 27"/>
          <p:cNvSpPr txBox="1">
            <a:spLocks noChangeArrowheads="1"/>
          </p:cNvSpPr>
          <p:nvPr/>
        </p:nvSpPr>
        <p:spPr bwMode="auto">
          <a:xfrm>
            <a:off x="717550" y="21825959"/>
            <a:ext cx="16787813" cy="169277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1pPr>
            <a:lvl2pPr marL="742950" indent="-28575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2pPr>
            <a:lvl3pPr marL="11430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3pPr>
            <a:lvl4pPr marL="16002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4pPr>
            <a:lvl5pPr marL="2057400" indent="-228600" eaLnBrk="0" hangingPunct="0"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5pPr>
            <a:lvl6pPr marL="25146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6pPr>
            <a:lvl7pPr marL="29718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7pPr>
            <a:lvl8pPr marL="34290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8pPr>
            <a:lvl9pPr marL="3886200" indent="-228600" defTabSz="2374900" eaLnBrk="0" fontAlgn="base" hangingPunct="0">
              <a:spcBef>
                <a:spcPct val="0"/>
              </a:spcBef>
              <a:spcAft>
                <a:spcPct val="0"/>
              </a:spcAft>
              <a:defRPr sz="470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defRPr>
            </a:lvl9pPr>
          </a:lstStyle>
          <a:p>
            <a:pPr marL="342900" indent="-342000" eaLnBrk="1" hangingPunct="1">
              <a:buAutoNum type="arabicParenBoth"/>
            </a:pPr>
            <a:r>
              <a:rPr lang="cs-CZ" sz="1300" dirty="0" smtClean="0"/>
              <a:t>Nařízení </a:t>
            </a:r>
            <a:r>
              <a:rPr lang="cs-CZ" sz="1300" dirty="0"/>
              <a:t>vlády č. 290/1995 Sb. </a:t>
            </a:r>
            <a:r>
              <a:rPr lang="cs-CZ" sz="1300" i="1" dirty="0"/>
              <a:t>Zákony pro lidi</a:t>
            </a:r>
            <a:r>
              <a:rPr lang="cs-CZ" sz="1300" dirty="0"/>
              <a:t> [online]. [cit. 2020-09-16]. Dostupné z: https://</a:t>
            </a:r>
            <a:r>
              <a:rPr lang="cs-CZ" sz="1300" dirty="0" smtClean="0"/>
              <a:t>www.zakonyprolidi.cz/cs/1995-290</a:t>
            </a:r>
          </a:p>
          <a:p>
            <a:pPr marL="342900" indent="-342000" eaLnBrk="1" hangingPunct="1">
              <a:buAutoNum type="arabicParenBoth"/>
            </a:pPr>
            <a:r>
              <a:rPr lang="cs-CZ" sz="1300" dirty="0" smtClean="0"/>
              <a:t>Neumann </a:t>
            </a:r>
            <a:r>
              <a:rPr lang="cs-CZ" sz="1300" dirty="0"/>
              <a:t>V, </a:t>
            </a:r>
            <a:r>
              <a:rPr lang="cs-CZ" sz="1300" dirty="0" err="1"/>
              <a:t>Löseke</a:t>
            </a:r>
            <a:r>
              <a:rPr lang="cs-CZ" sz="1300" dirty="0"/>
              <a:t> S, Nowak D, Herth FJ, </a:t>
            </a:r>
            <a:r>
              <a:rPr lang="cs-CZ" sz="1300" dirty="0" err="1"/>
              <a:t>Tannapfel</a:t>
            </a:r>
            <a:r>
              <a:rPr lang="cs-CZ" sz="1300" dirty="0"/>
              <a:t> A. </a:t>
            </a:r>
            <a:r>
              <a:rPr lang="cs-CZ" sz="1300" dirty="0" err="1"/>
              <a:t>Malignant</a:t>
            </a:r>
            <a:r>
              <a:rPr lang="cs-CZ" sz="1300" dirty="0"/>
              <a:t> </a:t>
            </a:r>
            <a:r>
              <a:rPr lang="cs-CZ" sz="1300" dirty="0" err="1"/>
              <a:t>pleural</a:t>
            </a:r>
            <a:r>
              <a:rPr lang="cs-CZ" sz="1300" dirty="0"/>
              <a:t> </a:t>
            </a:r>
            <a:r>
              <a:rPr lang="cs-CZ" sz="1300" dirty="0" err="1"/>
              <a:t>mesothelioma</a:t>
            </a:r>
            <a:r>
              <a:rPr lang="cs-CZ" sz="1300" dirty="0"/>
              <a:t>: incidence, etiology, </a:t>
            </a:r>
            <a:r>
              <a:rPr lang="cs-CZ" sz="1300" dirty="0" err="1"/>
              <a:t>diagnosis</a:t>
            </a:r>
            <a:r>
              <a:rPr lang="cs-CZ" sz="1300" dirty="0"/>
              <a:t>, </a:t>
            </a:r>
            <a:r>
              <a:rPr lang="cs-CZ" sz="1300" dirty="0" err="1"/>
              <a:t>treatment</a:t>
            </a:r>
            <a:r>
              <a:rPr lang="cs-CZ" sz="1300" dirty="0"/>
              <a:t>, and </a:t>
            </a:r>
            <a:r>
              <a:rPr lang="cs-CZ" sz="1300" dirty="0" err="1"/>
              <a:t>occupational</a:t>
            </a:r>
            <a:r>
              <a:rPr lang="cs-CZ" sz="1300" dirty="0"/>
              <a:t> </a:t>
            </a:r>
            <a:r>
              <a:rPr lang="cs-CZ" sz="1300" dirty="0" err="1"/>
              <a:t>health</a:t>
            </a:r>
            <a:r>
              <a:rPr lang="cs-CZ" sz="1300" dirty="0"/>
              <a:t>. </a:t>
            </a:r>
            <a:r>
              <a:rPr lang="cs-CZ" sz="1300" i="1" dirty="0" err="1"/>
              <a:t>Dtsch</a:t>
            </a:r>
            <a:r>
              <a:rPr lang="cs-CZ" sz="1300" i="1" dirty="0"/>
              <a:t> </a:t>
            </a:r>
            <a:r>
              <a:rPr lang="cs-CZ" sz="1300" i="1" dirty="0" err="1"/>
              <a:t>Arztebl</a:t>
            </a:r>
            <a:r>
              <a:rPr lang="cs-CZ" sz="1300" i="1" dirty="0"/>
              <a:t> </a:t>
            </a:r>
            <a:r>
              <a:rPr lang="cs-CZ" sz="1300" i="1" dirty="0" err="1"/>
              <a:t>Int</a:t>
            </a:r>
            <a:r>
              <a:rPr lang="cs-CZ" sz="1300" dirty="0"/>
              <a:t>. 2013;110(18):319–326</a:t>
            </a:r>
            <a:r>
              <a:rPr lang="cs-CZ" sz="1300" dirty="0" smtClean="0"/>
              <a:t>.</a:t>
            </a:r>
          </a:p>
          <a:p>
            <a:pPr marL="342900" indent="-342000" eaLnBrk="1" hangingPunct="1">
              <a:buAutoNum type="arabicParenBoth"/>
            </a:pPr>
            <a:r>
              <a:rPr lang="cs-CZ" sz="1300" dirty="0" smtClean="0"/>
              <a:t>Národní </a:t>
            </a:r>
            <a:r>
              <a:rPr lang="cs-CZ" sz="1300" dirty="0"/>
              <a:t>onkologický </a:t>
            </a:r>
            <a:r>
              <a:rPr lang="cs-CZ" sz="1300" dirty="0" smtClean="0"/>
              <a:t>registr: Publikace Novotvary.</a:t>
            </a:r>
            <a:r>
              <a:rPr lang="cs-CZ" sz="1300" dirty="0"/>
              <a:t> </a:t>
            </a:r>
            <a:r>
              <a:rPr lang="cs-CZ" sz="1300" i="1" dirty="0" smtClean="0"/>
              <a:t>Ústav </a:t>
            </a:r>
            <a:r>
              <a:rPr lang="cs-CZ" sz="1300" i="1" dirty="0"/>
              <a:t>zdravotnických informací a statistiky </a:t>
            </a:r>
            <a:r>
              <a:rPr lang="cs-CZ" sz="1300" i="1" dirty="0" smtClean="0"/>
              <a:t>ČR</a:t>
            </a:r>
            <a:r>
              <a:rPr lang="cs-CZ" sz="1300" dirty="0"/>
              <a:t> [online]. [cit. 2020-04-14]. </a:t>
            </a:r>
            <a:r>
              <a:rPr lang="cs-CZ" sz="1300" dirty="0" smtClean="0"/>
              <a:t>Dostupné z: </a:t>
            </a:r>
            <a:r>
              <a:rPr lang="cs-CZ" sz="1300" dirty="0"/>
              <a:t>https://www.uzis.cz/index.php?pg=registry-sber-dat--narodni-zdravotni-registry--</a:t>
            </a:r>
            <a:r>
              <a:rPr lang="cs-CZ" sz="1300" dirty="0" smtClean="0"/>
              <a:t>narodni-onkologicky-registr#publikace</a:t>
            </a:r>
          </a:p>
          <a:p>
            <a:pPr marL="342900" indent="-342000" eaLnBrk="1" hangingPunct="1">
              <a:buAutoNum type="arabicParenBoth"/>
            </a:pPr>
            <a:r>
              <a:rPr lang="cs-CZ" sz="1300" dirty="0" smtClean="0"/>
              <a:t>Epidemiologie </a:t>
            </a:r>
            <a:r>
              <a:rPr lang="cs-CZ" sz="1300" dirty="0"/>
              <a:t>zhoubných nádorů v České </a:t>
            </a:r>
            <a:r>
              <a:rPr lang="cs-CZ" sz="1300" dirty="0" smtClean="0"/>
              <a:t>republice.</a:t>
            </a:r>
            <a:r>
              <a:rPr lang="cs-CZ" sz="1300" dirty="0"/>
              <a:t> </a:t>
            </a:r>
            <a:r>
              <a:rPr lang="cs-CZ" sz="1300" i="1" dirty="0"/>
              <a:t>SVOD</a:t>
            </a:r>
            <a:r>
              <a:rPr lang="cs-CZ" sz="1300" dirty="0"/>
              <a:t> [online]. [cit. 2020-04-14]. </a:t>
            </a:r>
            <a:r>
              <a:rPr lang="cs-CZ" sz="1300" dirty="0" smtClean="0"/>
              <a:t>Dostupné z: </a:t>
            </a:r>
            <a:r>
              <a:rPr lang="cs-CZ" sz="1300" dirty="0"/>
              <a:t>https://www.svod.cz</a:t>
            </a:r>
            <a:r>
              <a:rPr lang="cs-CZ" sz="1300" dirty="0" smtClean="0"/>
              <a:t>/</a:t>
            </a:r>
          </a:p>
          <a:p>
            <a:pPr marL="342900" indent="-342000" eaLnBrk="1" hangingPunct="1">
              <a:buFontTx/>
              <a:buAutoNum type="arabicParenBoth"/>
            </a:pPr>
            <a:r>
              <a:rPr lang="cs-CZ" sz="1300" dirty="0"/>
              <a:t>Nemoci z povolání v České republice. </a:t>
            </a:r>
            <a:r>
              <a:rPr lang="cs-CZ" sz="1300" i="1" dirty="0"/>
              <a:t>Státní zdravotní ústav</a:t>
            </a:r>
            <a:r>
              <a:rPr lang="cs-CZ" sz="1300" dirty="0"/>
              <a:t> [online]. [cit. 2020-09-16]. Dostupné z: http://</a:t>
            </a:r>
            <a:r>
              <a:rPr lang="cs-CZ" sz="1300" dirty="0" smtClean="0"/>
              <a:t>www.szu.cz/publikace/data/nemoci-z-povolani-a-ohrozeni-nemoci-z-povolani-v-ceske-republice?highlightWords=nzp</a:t>
            </a:r>
          </a:p>
          <a:p>
            <a:pPr marL="342900" lvl="0" indent="-342000" eaLnBrk="1" hangingPunct="1">
              <a:buFontTx/>
              <a:buAutoNum type="arabicParenBoth"/>
            </a:pPr>
            <a:r>
              <a:rPr lang="en-GB" sz="1300" dirty="0" err="1"/>
              <a:t>Marinaccio</a:t>
            </a:r>
            <a:r>
              <a:rPr lang="en-GB" sz="1300" dirty="0"/>
              <a:t> A, </a:t>
            </a:r>
            <a:r>
              <a:rPr lang="en-GB" sz="1300" dirty="0" err="1"/>
              <a:t>Binazzi</a:t>
            </a:r>
            <a:r>
              <a:rPr lang="en-GB" sz="1300" dirty="0"/>
              <a:t> A, </a:t>
            </a:r>
            <a:r>
              <a:rPr lang="en-GB" sz="1300" dirty="0" err="1"/>
              <a:t>Cauzillo</a:t>
            </a:r>
            <a:r>
              <a:rPr lang="en-GB" sz="1300" dirty="0"/>
              <a:t> G, et al. [Epidemiological surveillance of malignant mesothelioma cases in Italy: incidence and asbestos exposure figures by the Italian mesothelioma registry (</a:t>
            </a:r>
            <a:r>
              <a:rPr lang="en-GB" sz="1300" dirty="0" err="1"/>
              <a:t>ReNaM</a:t>
            </a:r>
            <a:r>
              <a:rPr lang="en-GB" sz="1300" dirty="0"/>
              <a:t>)]. (La </a:t>
            </a:r>
            <a:r>
              <a:rPr lang="en-GB" sz="1300" dirty="0" err="1"/>
              <a:t>sorveglianza</a:t>
            </a:r>
            <a:r>
              <a:rPr lang="en-GB" sz="1300" dirty="0"/>
              <a:t> </a:t>
            </a:r>
            <a:r>
              <a:rPr lang="en-GB" sz="1300" dirty="0" err="1"/>
              <a:t>epidemiologica</a:t>
            </a:r>
            <a:r>
              <a:rPr lang="en-GB" sz="1300" dirty="0"/>
              <a:t> del </a:t>
            </a:r>
            <a:r>
              <a:rPr lang="en-GB" sz="1300" dirty="0" err="1"/>
              <a:t>mesotelioma</a:t>
            </a:r>
            <a:r>
              <a:rPr lang="en-GB" sz="1300" dirty="0"/>
              <a:t> </a:t>
            </a:r>
            <a:r>
              <a:rPr lang="en-GB" sz="1300" dirty="0" err="1"/>
              <a:t>maligno</a:t>
            </a:r>
            <a:r>
              <a:rPr lang="en-GB" sz="1300" dirty="0"/>
              <a:t> in Italia: </a:t>
            </a:r>
            <a:r>
              <a:rPr lang="en-GB" sz="1300" dirty="0" err="1"/>
              <a:t>dati</a:t>
            </a:r>
            <a:r>
              <a:rPr lang="en-GB" sz="1300" dirty="0"/>
              <a:t> </a:t>
            </a:r>
            <a:r>
              <a:rPr lang="en-GB" sz="1300" dirty="0" err="1"/>
              <a:t>d'incidenza</a:t>
            </a:r>
            <a:r>
              <a:rPr lang="en-GB" sz="1300" dirty="0"/>
              <a:t> </a:t>
            </a:r>
            <a:r>
              <a:rPr lang="en-GB" sz="1300" dirty="0" err="1"/>
              <a:t>ed</a:t>
            </a:r>
            <a:r>
              <a:rPr lang="en-GB" sz="1300" dirty="0"/>
              <a:t> </a:t>
            </a:r>
            <a:r>
              <a:rPr lang="en-GB" sz="1300" dirty="0" err="1"/>
              <a:t>esposizione</a:t>
            </a:r>
            <a:r>
              <a:rPr lang="en-GB" sz="1300" dirty="0"/>
              <a:t> ad </a:t>
            </a:r>
            <a:r>
              <a:rPr lang="en-GB" sz="1300" dirty="0" err="1"/>
              <a:t>amianto</a:t>
            </a:r>
            <a:r>
              <a:rPr lang="en-GB" sz="1300" dirty="0"/>
              <a:t> del </a:t>
            </a:r>
            <a:r>
              <a:rPr lang="en-GB" sz="1300" dirty="0" err="1"/>
              <a:t>Registro</a:t>
            </a:r>
            <a:r>
              <a:rPr lang="en-GB" sz="1300" dirty="0"/>
              <a:t> </a:t>
            </a:r>
            <a:r>
              <a:rPr lang="en-GB" sz="1300" dirty="0" err="1"/>
              <a:t>nazionale</a:t>
            </a:r>
            <a:r>
              <a:rPr lang="en-GB" sz="1300" dirty="0"/>
              <a:t> </a:t>
            </a:r>
            <a:r>
              <a:rPr lang="en-GB" sz="1300" dirty="0" err="1"/>
              <a:t>dei</a:t>
            </a:r>
            <a:r>
              <a:rPr lang="en-GB" sz="1300" dirty="0"/>
              <a:t> </a:t>
            </a:r>
            <a:r>
              <a:rPr lang="en-GB" sz="1300" dirty="0" err="1"/>
              <a:t>mesoteliomi</a:t>
            </a:r>
            <a:r>
              <a:rPr lang="en-GB" sz="1300" dirty="0"/>
              <a:t> (</a:t>
            </a:r>
            <a:r>
              <a:rPr lang="en-GB" sz="1300" dirty="0" err="1"/>
              <a:t>ReNaM</a:t>
            </a:r>
            <a:r>
              <a:rPr lang="en-GB" sz="1300" dirty="0"/>
              <a:t>) ) </a:t>
            </a:r>
            <a:r>
              <a:rPr lang="en-GB" sz="1300" dirty="0" err="1"/>
              <a:t>Epidemiol</a:t>
            </a:r>
            <a:r>
              <a:rPr lang="en-GB" sz="1300" dirty="0"/>
              <a:t> Prev. 2007;31(4 </a:t>
            </a:r>
            <a:r>
              <a:rPr lang="en-GB" sz="1300" dirty="0" err="1"/>
              <a:t>Suppl</a:t>
            </a:r>
            <a:r>
              <a:rPr lang="en-GB" sz="1300" dirty="0"/>
              <a:t> 1):23–26</a:t>
            </a:r>
            <a:r>
              <a:rPr lang="en-GB" sz="1300" dirty="0" smtClean="0"/>
              <a:t>.</a:t>
            </a:r>
            <a:endParaRPr lang="cs-CZ" sz="1300" dirty="0"/>
          </a:p>
        </p:txBody>
      </p:sp>
      <p:graphicFrame>
        <p:nvGraphicFramePr>
          <p:cNvPr id="15" name="Zástupný symbol pro obsah 10">
            <a:extLst>
              <a:ext uri="{FF2B5EF4-FFF2-40B4-BE49-F238E27FC236}">
                <a16:creationId xmlns:lc="http://schemas.openxmlformats.org/drawingml/2006/lockedCanvas" xmlns="" xmlns:a16="http://schemas.microsoft.com/office/drawing/2014/main" xmlns:xdr="http://schemas.openxmlformats.org/drawingml/2006/spreadsheetDrawing" id="{8EA9C96A-43D9-44EF-8F7C-B082176228A7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810856193"/>
              </p:ext>
            </p:extLst>
          </p:nvPr>
        </p:nvGraphicFramePr>
        <p:xfrm>
          <a:off x="5032421" y="7411503"/>
          <a:ext cx="5723897" cy="35483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8" name="Zástupný symbol pro obsah 8">
            <a:extLst>
              <a:ext uri="{FF2B5EF4-FFF2-40B4-BE49-F238E27FC236}">
                <a16:creationId xmlns:lc="http://schemas.openxmlformats.org/drawingml/2006/lockedCanvas" xmlns:a16="http://schemas.microsoft.com/office/drawing/2014/main" xmlns:xdr="http://schemas.openxmlformats.org/drawingml/2006/spreadsheetDrawing" xmlns="" id="{6D5CB332-DCF6-4F08-87E1-A14EFCAFA353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70801230"/>
              </p:ext>
            </p:extLst>
          </p:nvPr>
        </p:nvGraphicFramePr>
        <p:xfrm>
          <a:off x="11456277" y="7589315"/>
          <a:ext cx="6684577" cy="323655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19" name="Zástupný symbol pro obsah 9">
            <a:extLst>
              <a:ext uri="{FF2B5EF4-FFF2-40B4-BE49-F238E27FC236}">
                <a16:creationId xmlns:lc="http://schemas.openxmlformats.org/drawingml/2006/lockedCanvas" xmlns:a16="http://schemas.microsoft.com/office/drawing/2014/main" xmlns:xdr="http://schemas.openxmlformats.org/drawingml/2006/spreadsheetDrawing" xmlns="" id="{6FC27514-285F-4D2D-9F84-04D7685B8BC3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742994262"/>
              </p:ext>
            </p:extLst>
          </p:nvPr>
        </p:nvGraphicFramePr>
        <p:xfrm>
          <a:off x="426477" y="12020304"/>
          <a:ext cx="10410880" cy="405192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20" name="Zástupný symbol pro obsah 8">
            <a:extLst>
              <a:ext uri="{FF2B5EF4-FFF2-40B4-BE49-F238E27FC236}">
                <a16:creationId xmlns:lc="http://schemas.openxmlformats.org/drawingml/2006/lockedCanvas" xmlns:a16="http://schemas.microsoft.com/office/drawing/2014/main" xmlns:xdr="http://schemas.openxmlformats.org/drawingml/2006/spreadsheetDrawing" xmlns="" id="{3E18C3C9-A5D7-48A0-BC1F-AEC4383ED191}"/>
              </a:ext>
            </a:extLst>
          </p:cNvPr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1588838032"/>
              </p:ext>
            </p:extLst>
          </p:nvPr>
        </p:nvGraphicFramePr>
        <p:xfrm>
          <a:off x="11130455" y="12714886"/>
          <a:ext cx="6921062" cy="351571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3" name="Tabulka 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03005884"/>
              </p:ext>
            </p:extLst>
          </p:nvPr>
        </p:nvGraphicFramePr>
        <p:xfrm>
          <a:off x="4884683" y="10810654"/>
          <a:ext cx="6056586" cy="1008994"/>
        </p:xfrm>
        <a:graphic>
          <a:graphicData uri="http://schemas.openxmlformats.org/drawingml/2006/table">
            <a:tbl>
              <a:tblPr firstRow="1" bandRow="1">
                <a:tableStyleId>{3B4B98B0-60AC-42C2-AFA5-B58CD77FA1E5}</a:tableStyleId>
              </a:tblPr>
              <a:tblGrid>
                <a:gridCol w="1009431"/>
                <a:gridCol w="1009431"/>
                <a:gridCol w="1009431"/>
                <a:gridCol w="1009431"/>
                <a:gridCol w="1009431"/>
                <a:gridCol w="1009431"/>
              </a:tblGrid>
              <a:tr h="355025"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onemocnění z azbestu</a:t>
                      </a:r>
                      <a:endParaRPr lang="cs-CZ" sz="1200" b="1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celkem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azbestóza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err="1" smtClean="0"/>
                        <a:t>hyalinóza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err="1" smtClean="0"/>
                        <a:t>mezoteliom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rakovina plic</a:t>
                      </a:r>
                      <a:endParaRPr lang="cs-CZ" sz="1200" dirty="0"/>
                    </a:p>
                  </a:txBody>
                  <a:tcPr anchor="ctr"/>
                </a:tc>
              </a:tr>
              <a:tr h="551794"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počet případů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512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92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228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133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59</a:t>
                      </a:r>
                      <a:endParaRPr lang="cs-CZ" sz="1200" dirty="0"/>
                    </a:p>
                  </a:txBody>
                  <a:tcPr anchor="ctr"/>
                </a:tc>
              </a:tr>
            </a:tbl>
          </a:graphicData>
        </a:graphic>
      </p:graphicFrame>
      <p:graphicFrame>
        <p:nvGraphicFramePr>
          <p:cNvPr id="4" name="Tabulka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72891794"/>
              </p:ext>
            </p:extLst>
          </p:nvPr>
        </p:nvGraphicFramePr>
        <p:xfrm>
          <a:off x="11065637" y="10794888"/>
          <a:ext cx="7143535" cy="1029250"/>
        </p:xfrm>
        <a:graphic>
          <a:graphicData uri="http://schemas.openxmlformats.org/drawingml/2006/table">
            <a:tbl>
              <a:tblPr firstRow="1" bandRow="1">
                <a:tableStyleId>{3B4B98B0-60AC-42C2-AFA5-B58CD77FA1E5}</a:tableStyleId>
              </a:tblPr>
              <a:tblGrid>
                <a:gridCol w="1020505"/>
                <a:gridCol w="1020505"/>
                <a:gridCol w="1020505"/>
                <a:gridCol w="1020505"/>
                <a:gridCol w="1020505"/>
                <a:gridCol w="1020505"/>
                <a:gridCol w="1020505"/>
              </a:tblGrid>
              <a:tr h="514625">
                <a:tc rowSpan="2">
                  <a:txBody>
                    <a:bodyPr/>
                    <a:lstStyle/>
                    <a:p>
                      <a:pPr marL="0" marR="0" indent="0" algn="ctr" defTabSz="187196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cs-CZ" sz="1200" dirty="0" smtClean="0"/>
                        <a:t>v posledních 5 letech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onemocnění z azbestu 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celkem 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azbestóza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err="1" smtClean="0"/>
                        <a:t>hyalinóza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err="1" smtClean="0"/>
                        <a:t>mezoteliom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rakovina plic</a:t>
                      </a:r>
                      <a:endParaRPr lang="cs-CZ" sz="1200" dirty="0"/>
                    </a:p>
                  </a:txBody>
                  <a:tcPr anchor="ctr"/>
                </a:tc>
              </a:tr>
              <a:tr h="514625">
                <a:tc vMerge="1">
                  <a:txBody>
                    <a:bodyPr/>
                    <a:lstStyle/>
                    <a:p>
                      <a:endParaRPr lang="cs-CZ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počet případů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86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18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19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39</a:t>
                      </a:r>
                      <a:endParaRPr lang="cs-CZ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cs-CZ" sz="1200" dirty="0" smtClean="0"/>
                        <a:t>10</a:t>
                      </a:r>
                      <a:endParaRPr lang="cs-CZ" sz="1200" dirty="0"/>
                    </a:p>
                  </a:txBody>
                  <a:tcPr anchor="ctr"/>
                </a:tc>
              </a:tr>
            </a:tbl>
          </a:graphicData>
        </a:graphic>
      </p:graphicFrame>
      <p:sp>
        <p:nvSpPr>
          <p:cNvPr id="14" name="TextovéPole 13"/>
          <p:cNvSpPr txBox="1"/>
          <p:nvPr/>
        </p:nvSpPr>
        <p:spPr>
          <a:xfrm>
            <a:off x="5265683" y="7170944"/>
            <a:ext cx="5864772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sz="1900" dirty="0">
                <a:cs typeface="Arial" panose="020B0604020202020204" pitchFamily="34" charset="0"/>
              </a:rPr>
              <a:t>Výskyt nemocí z povolání z azbestu v České republice </a:t>
            </a:r>
            <a:r>
              <a:rPr lang="cs-CZ" sz="1900" dirty="0" smtClean="0">
                <a:cs typeface="Arial" panose="020B0604020202020204" pitchFamily="34" charset="0"/>
              </a:rPr>
              <a:t/>
            </a:r>
            <a:br>
              <a:rPr lang="cs-CZ" sz="1900" dirty="0" smtClean="0">
                <a:cs typeface="Arial" panose="020B0604020202020204" pitchFamily="34" charset="0"/>
              </a:rPr>
            </a:br>
            <a:r>
              <a:rPr lang="cs-CZ" sz="1900" dirty="0" smtClean="0">
                <a:cs typeface="Arial" panose="020B0604020202020204" pitchFamily="34" charset="0"/>
              </a:rPr>
              <a:t>v </a:t>
            </a:r>
            <a:r>
              <a:rPr lang="cs-CZ" sz="1900" dirty="0">
                <a:cs typeface="Arial" panose="020B0604020202020204" pitchFamily="34" charset="0"/>
              </a:rPr>
              <a:t>posledních 20 </a:t>
            </a:r>
            <a:r>
              <a:rPr lang="cs-CZ" sz="1900" dirty="0" smtClean="0">
                <a:cs typeface="Arial" panose="020B0604020202020204" pitchFamily="34" charset="0"/>
              </a:rPr>
              <a:t>letech</a:t>
            </a:r>
            <a:endParaRPr lang="cs-CZ" sz="1900" dirty="0">
              <a:cs typeface="Arial" panose="020B0604020202020204" pitchFamily="34" charset="0"/>
            </a:endParaRPr>
          </a:p>
        </p:txBody>
      </p:sp>
      <p:sp>
        <p:nvSpPr>
          <p:cNvPr id="22" name="TextovéPole 21"/>
          <p:cNvSpPr txBox="1"/>
          <p:nvPr/>
        </p:nvSpPr>
        <p:spPr>
          <a:xfrm>
            <a:off x="11712028" y="7204594"/>
            <a:ext cx="6134538" cy="3847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sz="1900" dirty="0"/>
              <a:t>Trend výskytu nemocí z povolání z azbestu v </a:t>
            </a:r>
            <a:r>
              <a:rPr lang="cs-CZ" sz="1900" dirty="0" smtClean="0"/>
              <a:t>České republice</a:t>
            </a:r>
            <a:endParaRPr lang="cs-CZ" sz="1900" dirty="0">
              <a:cs typeface="Arial" panose="020B0604020202020204" pitchFamily="34" charset="0"/>
            </a:endParaRPr>
          </a:p>
        </p:txBody>
      </p:sp>
      <p:sp>
        <p:nvSpPr>
          <p:cNvPr id="23" name="TextovéPole 22"/>
          <p:cNvSpPr txBox="1"/>
          <p:nvPr/>
        </p:nvSpPr>
        <p:spPr>
          <a:xfrm>
            <a:off x="1192924" y="12020304"/>
            <a:ext cx="7662317" cy="3847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1900" dirty="0"/>
              <a:t>Souhrn nových případů nemocí z povolání z azbestu v krajích </a:t>
            </a:r>
            <a:r>
              <a:rPr lang="cs-CZ" sz="1900" dirty="0" smtClean="0"/>
              <a:t>(</a:t>
            </a:r>
            <a:r>
              <a:rPr lang="cs-CZ" sz="1900" dirty="0"/>
              <a:t>2001 - 2019</a:t>
            </a:r>
            <a:r>
              <a:rPr lang="cs-CZ" sz="1900" dirty="0" smtClean="0"/>
              <a:t>)</a:t>
            </a:r>
            <a:endParaRPr lang="cs-CZ" sz="1900" dirty="0">
              <a:cs typeface="Arial" panose="020B0604020202020204" pitchFamily="34" charset="0"/>
            </a:endParaRPr>
          </a:p>
        </p:txBody>
      </p:sp>
      <p:sp>
        <p:nvSpPr>
          <p:cNvPr id="24" name="TextovéPole 23"/>
          <p:cNvSpPr txBox="1"/>
          <p:nvPr/>
        </p:nvSpPr>
        <p:spPr>
          <a:xfrm>
            <a:off x="11387960" y="12115840"/>
            <a:ext cx="6821212" cy="67710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cs-CZ" sz="1900" dirty="0"/>
              <a:t>Procentuální podíl </a:t>
            </a:r>
            <a:r>
              <a:rPr lang="cs-CZ" sz="1900" dirty="0" smtClean="0"/>
              <a:t>profesionálních </a:t>
            </a:r>
            <a:r>
              <a:rPr lang="cs-CZ" sz="1900" dirty="0" err="1" smtClean="0"/>
              <a:t>mezoteliomů</a:t>
            </a:r>
            <a:r>
              <a:rPr lang="cs-CZ" sz="1900" dirty="0" smtClean="0"/>
              <a:t> z celkového počtu </a:t>
            </a:r>
            <a:r>
              <a:rPr lang="cs-CZ" sz="1900" dirty="0" err="1" smtClean="0"/>
              <a:t>mezoteliomů</a:t>
            </a:r>
            <a:r>
              <a:rPr lang="cs-CZ" sz="1900" dirty="0" smtClean="0"/>
              <a:t> </a:t>
            </a:r>
            <a:r>
              <a:rPr lang="cs-CZ" sz="1900" dirty="0"/>
              <a:t>(2001 – 2017)</a:t>
            </a:r>
            <a:endParaRPr lang="cs-CZ" sz="1900" dirty="0"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3275082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469</TotalTime>
  <Words>208</Words>
  <Application>Microsoft Office PowerPoint</Application>
  <PresentationFormat>Vlastní</PresentationFormat>
  <Paragraphs>66</Paragraphs>
  <Slides>1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2" baseType="lpstr">
      <vt:lpstr>Office Theme</vt:lpstr>
      <vt:lpstr>Prezentace aplikace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Petr Hájek</dc:creator>
  <cp:lastModifiedBy>Magi</cp:lastModifiedBy>
  <cp:revision>84</cp:revision>
  <dcterms:created xsi:type="dcterms:W3CDTF">2014-01-06T08:57:06Z</dcterms:created>
  <dcterms:modified xsi:type="dcterms:W3CDTF">2020-10-05T19:02:22Z</dcterms:modified>
</cp:coreProperties>
</file>

<file path=docProps/thumbnail.jpeg>
</file>